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408"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14" name="Titlu 13"/>
          <p:cNvSpPr>
            <a:spLocks noGrp="1"/>
          </p:cNvSpPr>
          <p:nvPr>
            <p:ph type="ctrTitle"/>
          </p:nvPr>
        </p:nvSpPr>
        <p:spPr>
          <a:xfrm>
            <a:off x="1432560" y="359898"/>
            <a:ext cx="7406640" cy="1472184"/>
          </a:xfrm>
        </p:spPr>
        <p:txBody>
          <a:bodyPr anchor="b"/>
          <a:lstStyle>
            <a:lvl1pPr algn="l">
              <a:defRPr/>
            </a:lvl1pPr>
            <a:extLst/>
          </a:lstStyle>
          <a:p>
            <a:r>
              <a:rPr kumimoji="0" lang="ro-RO" smtClean="0"/>
              <a:t>Faceți clic pentru a edita stilul de titlu Coordonator</a:t>
            </a:r>
            <a:endParaRPr kumimoji="0" lang="en-US"/>
          </a:p>
        </p:txBody>
      </p:sp>
      <p:sp>
        <p:nvSpPr>
          <p:cNvPr id="22" name="Subtitlu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o-RO" smtClean="0"/>
              <a:t>Faceți clic pentru editarea stilului de subtitlu al coordonatorului</a:t>
            </a:r>
            <a:endParaRPr kumimoji="0" lang="en-US"/>
          </a:p>
        </p:txBody>
      </p:sp>
      <p:sp>
        <p:nvSpPr>
          <p:cNvPr id="7" name="Substituent dată 6"/>
          <p:cNvSpPr>
            <a:spLocks noGrp="1"/>
          </p:cNvSpPr>
          <p:nvPr>
            <p:ph type="dt" sz="half" idx="10"/>
          </p:nvPr>
        </p:nvSpPr>
        <p:spPr/>
        <p:txBody>
          <a:bodyPr/>
          <a:lstStyle>
            <a:extLst/>
          </a:lstStyle>
          <a:p>
            <a:fld id="{4E842B70-FDF3-4BAD-98E2-760A64BBA0A6}" type="datetimeFigureOut">
              <a:rPr lang="en-US" smtClean="0"/>
              <a:t>1/21/2015</a:t>
            </a:fld>
            <a:endParaRPr lang="en-US"/>
          </a:p>
        </p:txBody>
      </p:sp>
      <p:sp>
        <p:nvSpPr>
          <p:cNvPr id="20" name="Substituent subsol 19"/>
          <p:cNvSpPr>
            <a:spLocks noGrp="1"/>
          </p:cNvSpPr>
          <p:nvPr>
            <p:ph type="ftr" sz="quarter" idx="11"/>
          </p:nvPr>
        </p:nvSpPr>
        <p:spPr/>
        <p:txBody>
          <a:bodyPr/>
          <a:lstStyle>
            <a:extLst/>
          </a:lstStyle>
          <a:p>
            <a:endParaRPr lang="en-US"/>
          </a:p>
        </p:txBody>
      </p:sp>
      <p:sp>
        <p:nvSpPr>
          <p:cNvPr id="10" name="Substituent număr diapozitiv 9"/>
          <p:cNvSpPr>
            <a:spLocks noGrp="1"/>
          </p:cNvSpPr>
          <p:nvPr>
            <p:ph type="sldNum" sz="quarter" idx="12"/>
          </p:nvPr>
        </p:nvSpPr>
        <p:spPr/>
        <p:txBody>
          <a:bodyPr/>
          <a:lstStyle>
            <a:extLst/>
          </a:lstStyle>
          <a:p>
            <a:fld id="{98774C72-12C6-4E52-9787-97968524CCAD}"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p:txBody>
          <a:bodyPr vert="eaVert"/>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fld id="{4E842B70-FDF3-4BAD-98E2-760A64BBA0A6}" type="datetimeFigureOut">
              <a:rPr lang="en-US" smtClean="0"/>
              <a:t>1/21/2015</a:t>
            </a:fld>
            <a:endParaRPr lang="en-US"/>
          </a:p>
        </p:txBody>
      </p:sp>
      <p:sp>
        <p:nvSpPr>
          <p:cNvPr id="5" name="Substituent subsol 4"/>
          <p:cNvSpPr>
            <a:spLocks noGrp="1"/>
          </p:cNvSpPr>
          <p:nvPr>
            <p:ph type="ftr" sz="quarter" idx="11"/>
          </p:nvPr>
        </p:nvSpPr>
        <p:spPr/>
        <p:txBody>
          <a:bodyPr/>
          <a:lstStyle>
            <a:extLst/>
          </a:lstStyle>
          <a:p>
            <a:endParaRPr lang="en-US"/>
          </a:p>
        </p:txBody>
      </p:sp>
      <p:sp>
        <p:nvSpPr>
          <p:cNvPr id="6" name="Substituent număr diapozitiv 5"/>
          <p:cNvSpPr>
            <a:spLocks noGrp="1"/>
          </p:cNvSpPr>
          <p:nvPr>
            <p:ph type="sldNum" sz="quarter" idx="12"/>
          </p:nvPr>
        </p:nvSpPr>
        <p:spPr/>
        <p:txBody>
          <a:bodyPr/>
          <a:lstStyle>
            <a:extLst/>
          </a:lstStyle>
          <a:p>
            <a:fld id="{98774C72-12C6-4E52-9787-97968524CCA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858000" y="274639"/>
            <a:ext cx="1828800" cy="5851525"/>
          </a:xfrm>
        </p:spPr>
        <p:txBody>
          <a:bodyPr vert="eaVert"/>
          <a:lstStyle>
            <a:extLs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1143000" y="274640"/>
            <a:ext cx="5562600" cy="5851525"/>
          </a:xfrm>
        </p:spPr>
        <p:txBody>
          <a:bodyPr vert="eaVert"/>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fld id="{4E842B70-FDF3-4BAD-98E2-760A64BBA0A6}" type="datetimeFigureOut">
              <a:rPr lang="en-US" smtClean="0"/>
              <a:t>1/21/2015</a:t>
            </a:fld>
            <a:endParaRPr lang="en-US"/>
          </a:p>
        </p:txBody>
      </p:sp>
      <p:sp>
        <p:nvSpPr>
          <p:cNvPr id="5" name="Substituent subsol 4"/>
          <p:cNvSpPr>
            <a:spLocks noGrp="1"/>
          </p:cNvSpPr>
          <p:nvPr>
            <p:ph type="ftr" sz="quarter" idx="11"/>
          </p:nvPr>
        </p:nvSpPr>
        <p:spPr/>
        <p:txBody>
          <a:bodyPr/>
          <a:lstStyle>
            <a:extLst/>
          </a:lstStyle>
          <a:p>
            <a:endParaRPr lang="en-US"/>
          </a:p>
        </p:txBody>
      </p:sp>
      <p:sp>
        <p:nvSpPr>
          <p:cNvPr id="6" name="Substituent număr diapozitiv 5"/>
          <p:cNvSpPr>
            <a:spLocks noGrp="1"/>
          </p:cNvSpPr>
          <p:nvPr>
            <p:ph type="sldNum" sz="quarter" idx="12"/>
          </p:nvPr>
        </p:nvSpPr>
        <p:spPr/>
        <p:txBody>
          <a:bodyPr/>
          <a:lstStyle>
            <a:extLst/>
          </a:lstStyle>
          <a:p>
            <a:fld id="{98774C72-12C6-4E52-9787-97968524CCA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kumimoji="0" lang="ro-RO" smtClean="0"/>
              <a:t>Faceți clic pentru a edita stilul de titlu Coordonator</a:t>
            </a:r>
            <a:endParaRPr kumimoji="0" lang="en-US"/>
          </a:p>
        </p:txBody>
      </p:sp>
      <p:sp>
        <p:nvSpPr>
          <p:cNvPr id="3" name="Substituent conținut 2"/>
          <p:cNvSpPr>
            <a:spLocks noGrp="1"/>
          </p:cNvSpPr>
          <p:nvPr>
            <p:ph idx="1"/>
          </p:nvPr>
        </p:nvSpPr>
        <p:spPr/>
        <p:txBody>
          <a:bodyPr/>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fld id="{4E842B70-FDF3-4BAD-98E2-760A64BBA0A6}" type="datetimeFigureOut">
              <a:rPr lang="en-US" smtClean="0"/>
              <a:t>1/21/2015</a:t>
            </a:fld>
            <a:endParaRPr lang="en-US"/>
          </a:p>
        </p:txBody>
      </p:sp>
      <p:sp>
        <p:nvSpPr>
          <p:cNvPr id="5" name="Substituent subsol 4"/>
          <p:cNvSpPr>
            <a:spLocks noGrp="1"/>
          </p:cNvSpPr>
          <p:nvPr>
            <p:ph type="ftr" sz="quarter" idx="11"/>
          </p:nvPr>
        </p:nvSpPr>
        <p:spPr/>
        <p:txBody>
          <a:bodyPr/>
          <a:lstStyle>
            <a:extLst/>
          </a:lstStyle>
          <a:p>
            <a:endParaRPr lang="en-US"/>
          </a:p>
        </p:txBody>
      </p:sp>
      <p:sp>
        <p:nvSpPr>
          <p:cNvPr id="6" name="Substituent număr diapozitiv 5"/>
          <p:cNvSpPr>
            <a:spLocks noGrp="1"/>
          </p:cNvSpPr>
          <p:nvPr>
            <p:ph type="sldNum" sz="quarter" idx="12"/>
          </p:nvPr>
        </p:nvSpPr>
        <p:spPr/>
        <p:txBody>
          <a:bodyPr/>
          <a:lstStyle>
            <a:extLst/>
          </a:lstStyle>
          <a:p>
            <a:fld id="{98774C72-12C6-4E52-9787-97968524CCA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ntet secțiune">
    <p:spTree>
      <p:nvGrpSpPr>
        <p:cNvPr id="1" name=""/>
        <p:cNvGrpSpPr/>
        <p:nvPr/>
      </p:nvGrpSpPr>
      <p:grpSpPr>
        <a:xfrm>
          <a:off x="0" y="0"/>
          <a:ext cx="0" cy="0"/>
          <a:chOff x="0" y="0"/>
          <a:chExt cx="0" cy="0"/>
        </a:xfrm>
      </p:grpSpPr>
      <p:sp>
        <p:nvSpPr>
          <p:cNvPr id="7" name="Dreptunghi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u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o-RO" smtClean="0"/>
              <a:t>Faceți clic pentru a edita stilurile de text Coordonator</a:t>
            </a:r>
          </a:p>
        </p:txBody>
      </p:sp>
      <p:sp>
        <p:nvSpPr>
          <p:cNvPr id="4" name="Substituent dată 3"/>
          <p:cNvSpPr>
            <a:spLocks noGrp="1"/>
          </p:cNvSpPr>
          <p:nvPr>
            <p:ph type="dt" sz="half" idx="10"/>
          </p:nvPr>
        </p:nvSpPr>
        <p:spPr/>
        <p:txBody>
          <a:bodyPr/>
          <a:lstStyle>
            <a:extLst/>
          </a:lstStyle>
          <a:p>
            <a:fld id="{4E842B70-FDF3-4BAD-98E2-760A64BBA0A6}" type="datetimeFigureOut">
              <a:rPr lang="en-US" smtClean="0"/>
              <a:t>1/21/2015</a:t>
            </a:fld>
            <a:endParaRPr lang="en-US"/>
          </a:p>
        </p:txBody>
      </p:sp>
      <p:sp>
        <p:nvSpPr>
          <p:cNvPr id="5" name="Substituent subsol 4"/>
          <p:cNvSpPr>
            <a:spLocks noGrp="1"/>
          </p:cNvSpPr>
          <p:nvPr>
            <p:ph type="ftr" sz="quarter" idx="11"/>
          </p:nvPr>
        </p:nvSpPr>
        <p:spPr/>
        <p:txBody>
          <a:bodyPr/>
          <a:lstStyle>
            <a:extLst/>
          </a:lstStyle>
          <a:p>
            <a:endParaRPr lang="en-US"/>
          </a:p>
        </p:txBody>
      </p:sp>
      <p:sp>
        <p:nvSpPr>
          <p:cNvPr id="6" name="Substituent număr diapozitiv 5"/>
          <p:cNvSpPr>
            <a:spLocks noGrp="1"/>
          </p:cNvSpPr>
          <p:nvPr>
            <p:ph type="sldNum" sz="quarter" idx="12"/>
          </p:nvPr>
        </p:nvSpPr>
        <p:spPr/>
        <p:txBody>
          <a:bodyPr/>
          <a:lstStyle>
            <a:extLst/>
          </a:lstStyle>
          <a:p>
            <a:fld id="{98774C72-12C6-4E52-9787-97968524CCAD}" type="slidenum">
              <a:rPr lang="en-US" smtClean="0"/>
              <a:t>‹#›</a:t>
            </a:fld>
            <a:endParaRPr lang="en-US"/>
          </a:p>
        </p:txBody>
      </p:sp>
      <p:sp>
        <p:nvSpPr>
          <p:cNvPr id="10" name="Dreptunghi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1435608" y="274320"/>
            <a:ext cx="7498080" cy="1143000"/>
          </a:xfrm>
        </p:spPr>
        <p:txBody>
          <a:bodyPr/>
          <a:lstStyle>
            <a:extLst/>
          </a:lstStyle>
          <a:p>
            <a:r>
              <a:rPr kumimoji="0" lang="ro-RO" smtClean="0"/>
              <a:t>Faceți clic pentru a edita stilul de titlu Coordonator</a:t>
            </a:r>
            <a:endParaRPr kumimoji="0" lang="en-US"/>
          </a:p>
        </p:txBody>
      </p:sp>
      <p:sp>
        <p:nvSpPr>
          <p:cNvPr id="3" name="Substituent conținut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conținut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extLst/>
          </a:lstStyle>
          <a:p>
            <a:fld id="{4E842B70-FDF3-4BAD-98E2-760A64BBA0A6}" type="datetimeFigureOut">
              <a:rPr lang="en-US" smtClean="0"/>
              <a:t>1/21/2015</a:t>
            </a:fld>
            <a:endParaRPr lang="en-US"/>
          </a:p>
        </p:txBody>
      </p:sp>
      <p:sp>
        <p:nvSpPr>
          <p:cNvPr id="6" name="Substituent subsol 5"/>
          <p:cNvSpPr>
            <a:spLocks noGrp="1"/>
          </p:cNvSpPr>
          <p:nvPr>
            <p:ph type="ftr" sz="quarter" idx="11"/>
          </p:nvPr>
        </p:nvSpPr>
        <p:spPr/>
        <p:txBody>
          <a:bodyPr/>
          <a:lstStyle>
            <a:extLst/>
          </a:lstStyle>
          <a:p>
            <a:endParaRPr lang="en-US"/>
          </a:p>
        </p:txBody>
      </p:sp>
      <p:sp>
        <p:nvSpPr>
          <p:cNvPr id="7" name="Substituent număr diapozitiv 6"/>
          <p:cNvSpPr>
            <a:spLocks noGrp="1"/>
          </p:cNvSpPr>
          <p:nvPr>
            <p:ph type="sldNum" sz="quarter" idx="12"/>
          </p:nvPr>
        </p:nvSpPr>
        <p:spPr/>
        <p:txBody>
          <a:bodyPr/>
          <a:lstStyle>
            <a:extLst/>
          </a:lstStyle>
          <a:p>
            <a:fld id="{98774C72-12C6-4E52-9787-97968524CCA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o-RO" smtClean="0"/>
              <a:t>Faceți clic pentru a edita stilurile de text Coordonator</a:t>
            </a:r>
          </a:p>
        </p:txBody>
      </p:sp>
      <p:sp>
        <p:nvSpPr>
          <p:cNvPr id="4" name="Substituent text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o-RO" smtClean="0"/>
              <a:t>Faceți clic pentru a edita stilurile de text Coordonator</a:t>
            </a:r>
          </a:p>
        </p:txBody>
      </p:sp>
      <p:sp>
        <p:nvSpPr>
          <p:cNvPr id="5" name="Substituent conținut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6" name="Substituent conținut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7" name="Substituent dată 6"/>
          <p:cNvSpPr>
            <a:spLocks noGrp="1"/>
          </p:cNvSpPr>
          <p:nvPr>
            <p:ph type="dt" sz="half" idx="10"/>
          </p:nvPr>
        </p:nvSpPr>
        <p:spPr/>
        <p:txBody>
          <a:bodyPr/>
          <a:lstStyle>
            <a:extLst/>
          </a:lstStyle>
          <a:p>
            <a:fld id="{4E842B70-FDF3-4BAD-98E2-760A64BBA0A6}" type="datetimeFigureOut">
              <a:rPr lang="en-US" smtClean="0"/>
              <a:t>1/21/2015</a:t>
            </a:fld>
            <a:endParaRPr lang="en-US"/>
          </a:p>
        </p:txBody>
      </p:sp>
      <p:sp>
        <p:nvSpPr>
          <p:cNvPr id="8" name="Substituent subsol 7"/>
          <p:cNvSpPr>
            <a:spLocks noGrp="1"/>
          </p:cNvSpPr>
          <p:nvPr>
            <p:ph type="ftr" sz="quarter" idx="11"/>
          </p:nvPr>
        </p:nvSpPr>
        <p:spPr/>
        <p:txBody>
          <a:bodyPr/>
          <a:lstStyle>
            <a:extLst/>
          </a:lstStyle>
          <a:p>
            <a:endParaRPr lang="en-US"/>
          </a:p>
        </p:txBody>
      </p:sp>
      <p:sp>
        <p:nvSpPr>
          <p:cNvPr id="9" name="Substituent număr diapozitiv 8"/>
          <p:cNvSpPr>
            <a:spLocks noGrp="1"/>
          </p:cNvSpPr>
          <p:nvPr>
            <p:ph type="sldNum" sz="quarter" idx="12"/>
          </p:nvPr>
        </p:nvSpPr>
        <p:spPr/>
        <p:txBody>
          <a:bodyPr/>
          <a:lstStyle>
            <a:extLst/>
          </a:lstStyle>
          <a:p>
            <a:fld id="{98774C72-12C6-4E52-9787-97968524CCA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1435608" y="274320"/>
            <a:ext cx="7498080" cy="1143000"/>
          </a:xfrm>
        </p:spPr>
        <p:txBody>
          <a:bodyPr anchor="ctr"/>
          <a:lstStyle>
            <a:extLst/>
          </a:lstStyle>
          <a:p>
            <a:r>
              <a:rPr kumimoji="0" lang="ro-RO" smtClean="0"/>
              <a:t>Faceți clic pentru a edita stilul de titlu Coordonator</a:t>
            </a:r>
            <a:endParaRPr kumimoji="0" lang="en-US"/>
          </a:p>
        </p:txBody>
      </p:sp>
      <p:sp>
        <p:nvSpPr>
          <p:cNvPr id="3" name="Substituent dată 2"/>
          <p:cNvSpPr>
            <a:spLocks noGrp="1"/>
          </p:cNvSpPr>
          <p:nvPr>
            <p:ph type="dt" sz="half" idx="10"/>
          </p:nvPr>
        </p:nvSpPr>
        <p:spPr/>
        <p:txBody>
          <a:bodyPr/>
          <a:lstStyle>
            <a:extLst/>
          </a:lstStyle>
          <a:p>
            <a:fld id="{4E842B70-FDF3-4BAD-98E2-760A64BBA0A6}" type="datetimeFigureOut">
              <a:rPr lang="en-US" smtClean="0"/>
              <a:t>1/21/2015</a:t>
            </a:fld>
            <a:endParaRPr lang="en-US"/>
          </a:p>
        </p:txBody>
      </p:sp>
      <p:sp>
        <p:nvSpPr>
          <p:cNvPr id="4" name="Substituent subsol 3"/>
          <p:cNvSpPr>
            <a:spLocks noGrp="1"/>
          </p:cNvSpPr>
          <p:nvPr>
            <p:ph type="ftr" sz="quarter" idx="11"/>
          </p:nvPr>
        </p:nvSpPr>
        <p:spPr/>
        <p:txBody>
          <a:bodyPr/>
          <a:lstStyle>
            <a:extLst/>
          </a:lstStyle>
          <a:p>
            <a:endParaRPr lang="en-US"/>
          </a:p>
        </p:txBody>
      </p:sp>
      <p:sp>
        <p:nvSpPr>
          <p:cNvPr id="5" name="Substituent număr diapozitiv 4"/>
          <p:cNvSpPr>
            <a:spLocks noGrp="1"/>
          </p:cNvSpPr>
          <p:nvPr>
            <p:ph type="sldNum" sz="quarter" idx="12"/>
          </p:nvPr>
        </p:nvSpPr>
        <p:spPr/>
        <p:txBody>
          <a:bodyPr/>
          <a:lstStyle>
            <a:extLst/>
          </a:lstStyle>
          <a:p>
            <a:fld id="{98774C72-12C6-4E52-9787-97968524CCA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Necompletat">
    <p:spTree>
      <p:nvGrpSpPr>
        <p:cNvPr id="1" name=""/>
        <p:cNvGrpSpPr/>
        <p:nvPr/>
      </p:nvGrpSpPr>
      <p:grpSpPr>
        <a:xfrm>
          <a:off x="0" y="0"/>
          <a:ext cx="0" cy="0"/>
          <a:chOff x="0" y="0"/>
          <a:chExt cx="0" cy="0"/>
        </a:xfrm>
      </p:grpSpPr>
      <p:sp>
        <p:nvSpPr>
          <p:cNvPr id="5" name="Dreptunghi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Substituent dată 1"/>
          <p:cNvSpPr>
            <a:spLocks noGrp="1"/>
          </p:cNvSpPr>
          <p:nvPr>
            <p:ph type="dt" sz="half" idx="10"/>
          </p:nvPr>
        </p:nvSpPr>
        <p:spPr/>
        <p:txBody>
          <a:bodyPr/>
          <a:lstStyle>
            <a:extLst/>
          </a:lstStyle>
          <a:p>
            <a:fld id="{4E842B70-FDF3-4BAD-98E2-760A64BBA0A6}" type="datetimeFigureOut">
              <a:rPr lang="en-US" smtClean="0"/>
              <a:t>1/21/2015</a:t>
            </a:fld>
            <a:endParaRPr lang="en-US"/>
          </a:p>
        </p:txBody>
      </p:sp>
      <p:sp>
        <p:nvSpPr>
          <p:cNvPr id="3" name="Substituent subsol 2"/>
          <p:cNvSpPr>
            <a:spLocks noGrp="1"/>
          </p:cNvSpPr>
          <p:nvPr>
            <p:ph type="ftr" sz="quarter" idx="11"/>
          </p:nvPr>
        </p:nvSpPr>
        <p:spPr/>
        <p:txBody>
          <a:bodyPr/>
          <a:lstStyle>
            <a:extLst/>
          </a:lstStyle>
          <a:p>
            <a:endParaRPr lang="en-US"/>
          </a:p>
        </p:txBody>
      </p:sp>
      <p:sp>
        <p:nvSpPr>
          <p:cNvPr id="4" name="Substituent număr diapozitiv 3"/>
          <p:cNvSpPr>
            <a:spLocks noGrp="1"/>
          </p:cNvSpPr>
          <p:nvPr>
            <p:ph type="sldNum" sz="quarter" idx="12"/>
          </p:nvPr>
        </p:nvSpPr>
        <p:spPr/>
        <p:txBody>
          <a:bodyPr/>
          <a:lstStyle>
            <a:extLst/>
          </a:lstStyle>
          <a:p>
            <a:fld id="{98774C72-12C6-4E52-9787-97968524CCAD}" type="slidenum">
              <a:rPr lang="en-US" smtClean="0"/>
              <a:t>‹#›</a:t>
            </a:fld>
            <a:endParaRPr lang="en-US"/>
          </a:p>
        </p:txBody>
      </p:sp>
      <p:sp>
        <p:nvSpPr>
          <p:cNvPr id="6" name="Dreptunghi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o-RO" smtClean="0"/>
              <a:t>Faceți clic pentru a edita stilul de titlu Coordonator</a:t>
            </a:r>
            <a:endParaRPr kumimoji="0" lang="en-US"/>
          </a:p>
        </p:txBody>
      </p:sp>
      <p:sp>
        <p:nvSpPr>
          <p:cNvPr id="3" name="Substituent text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o-RO" smtClean="0"/>
              <a:t>Faceți clic pentru a edita stilurile de text Coordonator</a:t>
            </a:r>
          </a:p>
        </p:txBody>
      </p:sp>
      <p:sp>
        <p:nvSpPr>
          <p:cNvPr id="4" name="Substituent conținut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extLst/>
          </a:lstStyle>
          <a:p>
            <a:fld id="{4E842B70-FDF3-4BAD-98E2-760A64BBA0A6}" type="datetimeFigureOut">
              <a:rPr lang="en-US" smtClean="0"/>
              <a:t>1/21/2015</a:t>
            </a:fld>
            <a:endParaRPr lang="en-US"/>
          </a:p>
        </p:txBody>
      </p:sp>
      <p:sp>
        <p:nvSpPr>
          <p:cNvPr id="6" name="Substituent subsol 5"/>
          <p:cNvSpPr>
            <a:spLocks noGrp="1"/>
          </p:cNvSpPr>
          <p:nvPr>
            <p:ph type="ftr" sz="quarter" idx="11"/>
          </p:nvPr>
        </p:nvSpPr>
        <p:spPr/>
        <p:txBody>
          <a:bodyPr/>
          <a:lstStyle>
            <a:extLst/>
          </a:lstStyle>
          <a:p>
            <a:endParaRPr lang="en-US"/>
          </a:p>
        </p:txBody>
      </p:sp>
      <p:sp>
        <p:nvSpPr>
          <p:cNvPr id="7" name="Substituent număr diapozitiv 6"/>
          <p:cNvSpPr>
            <a:spLocks noGrp="1"/>
          </p:cNvSpPr>
          <p:nvPr>
            <p:ph type="sldNum" sz="quarter" idx="12"/>
          </p:nvPr>
        </p:nvSpPr>
        <p:spPr/>
        <p:txBody>
          <a:bodyPr/>
          <a:lstStyle>
            <a:extLst/>
          </a:lstStyle>
          <a:p>
            <a:fld id="{98774C72-12C6-4E52-9787-97968524CCA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o-RO" smtClean="0"/>
              <a:t>Faceți clic pentru a edita stilul de titlu Coordonator</a:t>
            </a:r>
            <a:endParaRPr kumimoji="0" lang="en-US"/>
          </a:p>
        </p:txBody>
      </p:sp>
      <p:sp>
        <p:nvSpPr>
          <p:cNvPr id="5" name="Substituent dată 4"/>
          <p:cNvSpPr>
            <a:spLocks noGrp="1"/>
          </p:cNvSpPr>
          <p:nvPr>
            <p:ph type="dt" sz="half" idx="10"/>
          </p:nvPr>
        </p:nvSpPr>
        <p:spPr/>
        <p:txBody>
          <a:bodyPr/>
          <a:lstStyle>
            <a:extLst/>
          </a:lstStyle>
          <a:p>
            <a:fld id="{4E842B70-FDF3-4BAD-98E2-760A64BBA0A6}" type="datetimeFigureOut">
              <a:rPr lang="en-US" smtClean="0"/>
              <a:t>1/21/2015</a:t>
            </a:fld>
            <a:endParaRPr lang="en-US"/>
          </a:p>
        </p:txBody>
      </p:sp>
      <p:sp>
        <p:nvSpPr>
          <p:cNvPr id="6" name="Substituent subsol 5"/>
          <p:cNvSpPr>
            <a:spLocks noGrp="1"/>
          </p:cNvSpPr>
          <p:nvPr>
            <p:ph type="ftr" sz="quarter" idx="11"/>
          </p:nvPr>
        </p:nvSpPr>
        <p:spPr/>
        <p:txBody>
          <a:bodyPr/>
          <a:lstStyle>
            <a:extLst/>
          </a:lstStyle>
          <a:p>
            <a:endParaRPr lang="en-US"/>
          </a:p>
        </p:txBody>
      </p:sp>
      <p:sp>
        <p:nvSpPr>
          <p:cNvPr id="7" name="Substituent număr diapozitiv 6"/>
          <p:cNvSpPr>
            <a:spLocks noGrp="1"/>
          </p:cNvSpPr>
          <p:nvPr>
            <p:ph type="sldNum" sz="quarter" idx="12"/>
          </p:nvPr>
        </p:nvSpPr>
        <p:spPr/>
        <p:txBody>
          <a:bodyPr/>
          <a:lstStyle>
            <a:extLst/>
          </a:lstStyle>
          <a:p>
            <a:fld id="{98774C72-12C6-4E52-9787-97968524CCAD}" type="slidenum">
              <a:rPr lang="en-US" smtClean="0"/>
              <a:t>‹#›</a:t>
            </a:fld>
            <a:endParaRPr lang="en-US"/>
          </a:p>
        </p:txBody>
      </p:sp>
      <p:sp>
        <p:nvSpPr>
          <p:cNvPr id="8" name="Dreptunghi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Substituent imagine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o-RO" smtClean="0"/>
              <a:t>Faceți clic pe pictogramă pentru a adăuga o imagine</a:t>
            </a:r>
            <a:endParaRPr kumimoji="0" lang="en-US" dirty="0"/>
          </a:p>
        </p:txBody>
      </p:sp>
      <p:sp>
        <p:nvSpPr>
          <p:cNvPr id="9" name="Schemă logică: Proce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Schemă logică: Proce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Substituent text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o-RO" smtClean="0"/>
              <a:t>Faceți clic pentru a edita stilurile de text Coordonator</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adială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Tor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Dreptunghi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Substituent titlu 4"/>
          <p:cNvSpPr>
            <a:spLocks noGrp="1"/>
          </p:cNvSpPr>
          <p:nvPr>
            <p:ph type="title"/>
          </p:nvPr>
        </p:nvSpPr>
        <p:spPr>
          <a:xfrm>
            <a:off x="1435608" y="274638"/>
            <a:ext cx="7498080" cy="1143000"/>
          </a:xfrm>
          <a:prstGeom prst="rect">
            <a:avLst/>
          </a:prstGeom>
        </p:spPr>
        <p:txBody>
          <a:bodyPr anchor="ctr">
            <a:normAutofit/>
          </a:bodyPr>
          <a:lstStyle>
            <a:extLst/>
          </a:lstStyle>
          <a:p>
            <a:r>
              <a:rPr kumimoji="0" lang="ro-RO" smtClean="0"/>
              <a:t>Faceți clic pentru a edita stilul de titlu Coordonator</a:t>
            </a:r>
            <a:endParaRPr kumimoji="0" lang="en-US"/>
          </a:p>
        </p:txBody>
      </p:sp>
      <p:sp>
        <p:nvSpPr>
          <p:cNvPr id="9" name="Substituent text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24" name="Substituent dată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E842B70-FDF3-4BAD-98E2-760A64BBA0A6}" type="datetimeFigureOut">
              <a:rPr lang="en-US" smtClean="0"/>
              <a:t>1/21/2015</a:t>
            </a:fld>
            <a:endParaRPr lang="en-US"/>
          </a:p>
        </p:txBody>
      </p:sp>
      <p:sp>
        <p:nvSpPr>
          <p:cNvPr id="10" name="Substituent subsol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ubstituent număr diapozitiv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8774C72-12C6-4E52-9787-97968524CCAD}" type="slidenum">
              <a:rPr lang="en-US" smtClean="0"/>
              <a:t>‹#›</a:t>
            </a:fld>
            <a:endParaRPr lang="en-US"/>
          </a:p>
        </p:txBody>
      </p:sp>
      <p:sp>
        <p:nvSpPr>
          <p:cNvPr id="15" name="Dreptunghi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p:txBody>
          <a:bodyPr/>
          <a:lstStyle/>
          <a:p>
            <a:r>
              <a:rPr lang="en-US" dirty="0" err="1" smtClean="0"/>
              <a:t>Functii</a:t>
            </a:r>
            <a:endParaRPr lang="en-US" dirty="0"/>
          </a:p>
        </p:txBody>
      </p:sp>
      <p:sp>
        <p:nvSpPr>
          <p:cNvPr id="3" name="Subtitlu 2"/>
          <p:cNvSpPr>
            <a:spLocks noGrp="1"/>
          </p:cNvSpPr>
          <p:nvPr>
            <p:ph type="subTitle" idx="1"/>
          </p:nvPr>
        </p:nvSpPr>
        <p:spPr/>
        <p:txBody>
          <a:bodyPr/>
          <a:lstStyle/>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en-US"/>
          </a:p>
        </p:txBody>
      </p:sp>
      <p:sp>
        <p:nvSpPr>
          <p:cNvPr id="3" name="Substituent conținut 2"/>
          <p:cNvSpPr>
            <a:spLocks noGrp="1"/>
          </p:cNvSpPr>
          <p:nvPr>
            <p:ph idx="1"/>
          </p:nvPr>
        </p:nvSpPr>
        <p:spPr/>
        <p:txBody>
          <a:bodyPr>
            <a:normAutofit fontScale="70000" lnSpcReduction="20000"/>
          </a:bodyPr>
          <a:lstStyle/>
          <a:p>
            <a:r>
              <a:rPr lang="ro-RO" b="1" dirty="0" smtClean="0"/>
              <a:t>RPAD(sir,nr,</a:t>
            </a:r>
            <a:r>
              <a:rPr lang="ro-RO" b="1" dirty="0" err="1" smtClean="0"/>
              <a:t>subsir</a:t>
            </a:r>
            <a:r>
              <a:rPr lang="ro-RO" b="1" dirty="0" smtClean="0"/>
              <a:t>)</a:t>
            </a:r>
            <a:r>
              <a:rPr lang="ro-RO" dirty="0" smtClean="0"/>
              <a:t> – similară cu funcţia </a:t>
            </a:r>
            <a:r>
              <a:rPr lang="ro-RO" b="1" dirty="0" smtClean="0"/>
              <a:t>LPAD</a:t>
            </a:r>
            <a:r>
              <a:rPr lang="ro-RO" dirty="0" smtClean="0"/>
              <a:t>, completarea făcându-se la dreapta.</a:t>
            </a:r>
            <a:endParaRPr lang="en-US" dirty="0" smtClean="0"/>
          </a:p>
          <a:p>
            <a:r>
              <a:rPr lang="vi-VN" b="1" dirty="0" smtClean="0"/>
              <a:t>TRIM(LEADING ch FROM sir)</a:t>
            </a:r>
            <a:endParaRPr lang="vi-VN" dirty="0" smtClean="0"/>
          </a:p>
          <a:p>
            <a:r>
              <a:rPr lang="vi-VN" b="1" dirty="0" smtClean="0"/>
              <a:t>TRIM(TRAILING ch FROM sir)</a:t>
            </a:r>
            <a:endParaRPr lang="vi-VN" dirty="0" smtClean="0"/>
          </a:p>
          <a:p>
            <a:r>
              <a:rPr lang="vi-VN" b="1" dirty="0" smtClean="0"/>
              <a:t>TRIM(BOTH ch FROM sir)</a:t>
            </a:r>
            <a:endParaRPr lang="vi-VN" dirty="0" smtClean="0"/>
          </a:p>
          <a:p>
            <a:r>
              <a:rPr lang="vi-VN" b="1" dirty="0" smtClean="0"/>
              <a:t>TRIM(sir)</a:t>
            </a:r>
            <a:endParaRPr lang="vi-VN" dirty="0" smtClean="0"/>
          </a:p>
          <a:p>
            <a:r>
              <a:rPr lang="vi-VN" b="1" dirty="0" smtClean="0"/>
              <a:t>TRIM(ch FROM sir)</a:t>
            </a:r>
            <a:endParaRPr lang="vi-VN" dirty="0" smtClean="0"/>
          </a:p>
          <a:p>
            <a:r>
              <a:rPr lang="vi-VN" dirty="0" smtClean="0"/>
              <a:t>-      funcţia </a:t>
            </a:r>
            <a:r>
              <a:rPr lang="vi-VN" b="1" dirty="0" smtClean="0"/>
              <a:t>TRIM</a:t>
            </a:r>
            <a:r>
              <a:rPr lang="vi-VN" dirty="0" smtClean="0"/>
              <a:t> şterge caracterele </a:t>
            </a:r>
            <a:r>
              <a:rPr lang="vi-VN" b="1" dirty="0" smtClean="0"/>
              <a:t>ch</a:t>
            </a:r>
            <a:r>
              <a:rPr lang="vi-VN" dirty="0" smtClean="0"/>
              <a:t> de la începutul</a:t>
            </a:r>
            <a:r>
              <a:rPr lang="en-US" dirty="0" smtClean="0"/>
              <a:t>(leading)</a:t>
            </a:r>
            <a:r>
              <a:rPr lang="vi-VN" dirty="0" smtClean="0"/>
              <a:t>, sfârşitul</a:t>
            </a:r>
            <a:r>
              <a:rPr lang="en-US" dirty="0" smtClean="0"/>
              <a:t>(trailing)</a:t>
            </a:r>
            <a:r>
              <a:rPr lang="vi-VN" dirty="0" smtClean="0"/>
              <a:t> sau din ambele părţi ale şirului </a:t>
            </a:r>
            <a:r>
              <a:rPr lang="vi-VN" b="1" dirty="0" smtClean="0"/>
              <a:t>sir</a:t>
            </a:r>
            <a:r>
              <a:rPr lang="vi-VN" dirty="0" smtClean="0"/>
              <a:t>.</a:t>
            </a:r>
          </a:p>
          <a:p>
            <a:r>
              <a:rPr lang="vi-VN" dirty="0" smtClean="0"/>
              <a:t>-      în ultimele două formate ale funcţiei este subînţeleasă opţiunea </a:t>
            </a:r>
            <a:r>
              <a:rPr lang="vi-VN" b="1" dirty="0" smtClean="0"/>
              <a:t>BOTH</a:t>
            </a:r>
            <a:r>
              <a:rPr lang="vi-VN" dirty="0" smtClean="0"/>
              <a:t>.</a:t>
            </a:r>
          </a:p>
          <a:p>
            <a:r>
              <a:rPr lang="vi-VN" dirty="0" smtClean="0"/>
              <a:t>-      dacă </a:t>
            </a:r>
            <a:r>
              <a:rPr lang="vi-VN" b="1" dirty="0" smtClean="0"/>
              <a:t>ch</a:t>
            </a:r>
            <a:r>
              <a:rPr lang="vi-VN" dirty="0" smtClean="0"/>
              <a:t> nu este specificat se vor elimina spaţiile inutile de la începutul, sfârşitul sau din ambele părţi ale şirului </a:t>
            </a:r>
            <a:r>
              <a:rPr lang="vi-VN" b="1" dirty="0" smtClean="0"/>
              <a:t>sir</a:t>
            </a:r>
            <a:r>
              <a:rPr lang="vi-VN" dirty="0" smtClean="0"/>
              <a:t>.</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err="1" smtClean="0"/>
              <a:t>exemple</a:t>
            </a:r>
            <a:endParaRPr lang="en-US" dirty="0"/>
          </a:p>
        </p:txBody>
      </p:sp>
      <p:sp>
        <p:nvSpPr>
          <p:cNvPr id="3" name="Substituent conținut 2"/>
          <p:cNvSpPr>
            <a:spLocks noGrp="1"/>
          </p:cNvSpPr>
          <p:nvPr>
            <p:ph idx="1"/>
          </p:nvPr>
        </p:nvSpPr>
        <p:spPr/>
        <p:txBody>
          <a:bodyPr>
            <a:normAutofit fontScale="77500" lnSpcReduction="20000"/>
          </a:bodyPr>
          <a:lstStyle/>
          <a:p>
            <a:r>
              <a:rPr lang="ro-RO" b="1" dirty="0" smtClean="0"/>
              <a:t>Select </a:t>
            </a:r>
            <a:r>
              <a:rPr lang="en-US" b="1" dirty="0" smtClean="0"/>
              <a:t> </a:t>
            </a:r>
            <a:r>
              <a:rPr lang="ro-RO" b="1" dirty="0" err="1" smtClean="0"/>
              <a:t>trim</a:t>
            </a:r>
            <a:r>
              <a:rPr lang="ro-RO" b="1" dirty="0" smtClean="0"/>
              <a:t>(</a:t>
            </a:r>
            <a:r>
              <a:rPr lang="ro-RO" b="1" dirty="0" err="1" smtClean="0"/>
              <a:t>leading</a:t>
            </a:r>
            <a:r>
              <a:rPr lang="ro-RO" b="1" dirty="0" smtClean="0"/>
              <a:t> 'a' </a:t>
            </a:r>
            <a:r>
              <a:rPr lang="ro-RO" b="1" dirty="0" err="1" smtClean="0"/>
              <a:t>from</a:t>
            </a:r>
            <a:r>
              <a:rPr lang="ro-RO" b="1" dirty="0" smtClean="0"/>
              <a:t> '</a:t>
            </a:r>
            <a:r>
              <a:rPr lang="ro-RO" b="1" dirty="0" err="1" smtClean="0"/>
              <a:t>aaxaxaa</a:t>
            </a:r>
            <a:r>
              <a:rPr lang="ro-RO" b="1" dirty="0" smtClean="0"/>
              <a:t>')</a:t>
            </a:r>
            <a:r>
              <a:rPr lang="en-US" b="1" dirty="0" smtClean="0"/>
              <a:t> </a:t>
            </a:r>
            <a:r>
              <a:rPr lang="ro-RO" b="1" dirty="0" err="1" smtClean="0"/>
              <a:t>from</a:t>
            </a:r>
            <a:r>
              <a:rPr lang="ro-RO" b="1" dirty="0" smtClean="0"/>
              <a:t> dual</a:t>
            </a:r>
            <a:endParaRPr lang="ro-RO" dirty="0" smtClean="0"/>
          </a:p>
          <a:p>
            <a:pPr>
              <a:buNone/>
            </a:pPr>
            <a:r>
              <a:rPr lang="ro-RO" b="1" dirty="0" err="1" smtClean="0">
                <a:solidFill>
                  <a:srgbClr val="FF0000"/>
                </a:solidFill>
              </a:rPr>
              <a:t>xaxaa</a:t>
            </a:r>
            <a:endParaRPr lang="ro-RO" dirty="0" smtClean="0">
              <a:solidFill>
                <a:srgbClr val="FF0000"/>
              </a:solidFill>
            </a:endParaRPr>
          </a:p>
          <a:p>
            <a:r>
              <a:rPr lang="ro-RO" b="1" dirty="0" smtClean="0"/>
              <a:t>select </a:t>
            </a:r>
            <a:r>
              <a:rPr lang="en-US" b="1" dirty="0" smtClean="0"/>
              <a:t> </a:t>
            </a:r>
            <a:r>
              <a:rPr lang="ro-RO" b="1" dirty="0" err="1" smtClean="0"/>
              <a:t>trim</a:t>
            </a:r>
            <a:r>
              <a:rPr lang="ro-RO" b="1" dirty="0" smtClean="0"/>
              <a:t>(</a:t>
            </a:r>
            <a:r>
              <a:rPr lang="ro-RO" b="1" dirty="0" err="1" smtClean="0"/>
              <a:t>trailing</a:t>
            </a:r>
            <a:r>
              <a:rPr lang="ro-RO" b="1" dirty="0" smtClean="0"/>
              <a:t> 'a' </a:t>
            </a:r>
            <a:r>
              <a:rPr lang="ro-RO" b="1" dirty="0" err="1" smtClean="0"/>
              <a:t>from</a:t>
            </a:r>
            <a:r>
              <a:rPr lang="ro-RO" b="1" dirty="0" smtClean="0"/>
              <a:t> '</a:t>
            </a:r>
            <a:r>
              <a:rPr lang="ro-RO" b="1" dirty="0" err="1" smtClean="0"/>
              <a:t>aaxaxaa</a:t>
            </a:r>
            <a:r>
              <a:rPr lang="ro-RO" b="1" dirty="0" smtClean="0"/>
              <a:t>')</a:t>
            </a:r>
            <a:r>
              <a:rPr lang="en-US" b="1" dirty="0" smtClean="0"/>
              <a:t> </a:t>
            </a:r>
            <a:r>
              <a:rPr lang="ro-RO" b="1" dirty="0" err="1" smtClean="0"/>
              <a:t>from</a:t>
            </a:r>
            <a:r>
              <a:rPr lang="ro-RO" b="1" dirty="0" smtClean="0"/>
              <a:t> dual</a:t>
            </a:r>
            <a:endParaRPr lang="ro-RO" dirty="0" smtClean="0"/>
          </a:p>
          <a:p>
            <a:pPr>
              <a:buNone/>
            </a:pPr>
            <a:r>
              <a:rPr lang="ro-RO" b="1" dirty="0" err="1" smtClean="0">
                <a:solidFill>
                  <a:srgbClr val="FF0000"/>
                </a:solidFill>
              </a:rPr>
              <a:t>aaxax</a:t>
            </a:r>
            <a:endParaRPr lang="ro-RO" dirty="0" smtClean="0">
              <a:solidFill>
                <a:srgbClr val="FF0000"/>
              </a:solidFill>
            </a:endParaRPr>
          </a:p>
          <a:p>
            <a:r>
              <a:rPr lang="ro-RO" b="1" dirty="0" smtClean="0"/>
              <a:t>select </a:t>
            </a:r>
            <a:r>
              <a:rPr lang="en-US" b="1" dirty="0" smtClean="0"/>
              <a:t> </a:t>
            </a:r>
            <a:r>
              <a:rPr lang="ro-RO" b="1" dirty="0" err="1" smtClean="0"/>
              <a:t>trim</a:t>
            </a:r>
            <a:r>
              <a:rPr lang="ro-RO" b="1" dirty="0" smtClean="0"/>
              <a:t>(</a:t>
            </a:r>
            <a:r>
              <a:rPr lang="ro-RO" b="1" dirty="0" err="1" smtClean="0"/>
              <a:t>both</a:t>
            </a:r>
            <a:r>
              <a:rPr lang="ro-RO" b="1" dirty="0" smtClean="0"/>
              <a:t> 'a' </a:t>
            </a:r>
            <a:r>
              <a:rPr lang="ro-RO" b="1" dirty="0" err="1" smtClean="0"/>
              <a:t>from</a:t>
            </a:r>
            <a:r>
              <a:rPr lang="ro-RO" b="1" dirty="0" smtClean="0"/>
              <a:t> '</a:t>
            </a:r>
            <a:r>
              <a:rPr lang="ro-RO" b="1" dirty="0" err="1" smtClean="0"/>
              <a:t>aaxaxaa</a:t>
            </a:r>
            <a:r>
              <a:rPr lang="ro-RO" b="1" dirty="0" smtClean="0"/>
              <a:t>')</a:t>
            </a:r>
            <a:r>
              <a:rPr lang="en-US" b="1" dirty="0" smtClean="0"/>
              <a:t> </a:t>
            </a:r>
            <a:r>
              <a:rPr lang="ro-RO" b="1" dirty="0" err="1" smtClean="0"/>
              <a:t>from</a:t>
            </a:r>
            <a:r>
              <a:rPr lang="ro-RO" b="1" dirty="0" smtClean="0"/>
              <a:t> dual</a:t>
            </a:r>
            <a:endParaRPr lang="ro-RO" dirty="0" smtClean="0"/>
          </a:p>
          <a:p>
            <a:pPr>
              <a:buNone/>
            </a:pPr>
            <a:r>
              <a:rPr lang="ro-RO" b="1" dirty="0" err="1" smtClean="0">
                <a:solidFill>
                  <a:srgbClr val="FF0000"/>
                </a:solidFill>
              </a:rPr>
              <a:t>xax</a:t>
            </a:r>
            <a:endParaRPr lang="ro-RO" dirty="0" smtClean="0">
              <a:solidFill>
                <a:srgbClr val="FF0000"/>
              </a:solidFill>
            </a:endParaRPr>
          </a:p>
          <a:p>
            <a:r>
              <a:rPr lang="ro-RO" b="1" dirty="0" smtClean="0"/>
              <a:t>select </a:t>
            </a:r>
            <a:r>
              <a:rPr lang="en-US" b="1" dirty="0" smtClean="0"/>
              <a:t> </a:t>
            </a:r>
            <a:r>
              <a:rPr lang="ro-RO" b="1" dirty="0" err="1" smtClean="0"/>
              <a:t>trim</a:t>
            </a:r>
            <a:r>
              <a:rPr lang="ro-RO" b="1" dirty="0" smtClean="0"/>
              <a:t>('a' </a:t>
            </a:r>
            <a:r>
              <a:rPr lang="ro-RO" b="1" dirty="0" err="1" smtClean="0"/>
              <a:t>from</a:t>
            </a:r>
            <a:r>
              <a:rPr lang="ro-RO" b="1" dirty="0" smtClean="0"/>
              <a:t> '</a:t>
            </a:r>
            <a:r>
              <a:rPr lang="ro-RO" b="1" dirty="0" err="1" smtClean="0"/>
              <a:t>aaxaxaa</a:t>
            </a:r>
            <a:r>
              <a:rPr lang="ro-RO" b="1" dirty="0" smtClean="0"/>
              <a:t>')</a:t>
            </a:r>
            <a:r>
              <a:rPr lang="en-US" b="1" dirty="0" smtClean="0"/>
              <a:t> </a:t>
            </a:r>
            <a:r>
              <a:rPr lang="ro-RO" b="1" dirty="0" err="1" smtClean="0"/>
              <a:t>from</a:t>
            </a:r>
            <a:r>
              <a:rPr lang="ro-RO" b="1" dirty="0" smtClean="0"/>
              <a:t> dual</a:t>
            </a:r>
            <a:endParaRPr lang="ro-RO" dirty="0" smtClean="0"/>
          </a:p>
          <a:p>
            <a:pPr>
              <a:buNone/>
            </a:pPr>
            <a:r>
              <a:rPr lang="ro-RO" b="1" dirty="0" err="1" smtClean="0">
                <a:solidFill>
                  <a:srgbClr val="FF0000"/>
                </a:solidFill>
              </a:rPr>
              <a:t>xax</a:t>
            </a:r>
            <a:endParaRPr lang="ro-RO" dirty="0" smtClean="0">
              <a:solidFill>
                <a:srgbClr val="FF0000"/>
              </a:solidFill>
            </a:endParaRPr>
          </a:p>
          <a:p>
            <a:r>
              <a:rPr lang="ro-RO" b="1" dirty="0" smtClean="0"/>
              <a:t>select '*'||</a:t>
            </a:r>
            <a:r>
              <a:rPr lang="ro-RO" b="1" dirty="0" err="1" smtClean="0"/>
              <a:t>trim</a:t>
            </a:r>
            <a:r>
              <a:rPr lang="ro-RO" b="1" dirty="0" smtClean="0"/>
              <a:t>('  abc  ')||'*‘</a:t>
            </a:r>
            <a:r>
              <a:rPr lang="en-US" b="1" dirty="0" smtClean="0"/>
              <a:t> </a:t>
            </a:r>
            <a:r>
              <a:rPr lang="ro-RO" b="1" dirty="0" err="1" smtClean="0"/>
              <a:t>from</a:t>
            </a:r>
            <a:r>
              <a:rPr lang="ro-RO" b="1" dirty="0" smtClean="0"/>
              <a:t> dual</a:t>
            </a:r>
            <a:endParaRPr lang="ro-RO" dirty="0" smtClean="0"/>
          </a:p>
          <a:p>
            <a:pPr>
              <a:buNone/>
            </a:pPr>
            <a:r>
              <a:rPr lang="ro-RO" b="1" dirty="0" smtClean="0">
                <a:solidFill>
                  <a:srgbClr val="FF0000"/>
                </a:solidFill>
              </a:rPr>
              <a:t>*abc*</a:t>
            </a:r>
            <a:endParaRPr lang="ro-RO" dirty="0" smtClean="0">
              <a:solidFill>
                <a:srgbClr val="FF0000"/>
              </a:solidFill>
            </a:endParaRP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en-US"/>
          </a:p>
        </p:txBody>
      </p:sp>
      <p:sp>
        <p:nvSpPr>
          <p:cNvPr id="3" name="Substituent conținut 2"/>
          <p:cNvSpPr>
            <a:spLocks noGrp="1"/>
          </p:cNvSpPr>
          <p:nvPr>
            <p:ph idx="1"/>
          </p:nvPr>
        </p:nvSpPr>
        <p:spPr/>
        <p:txBody>
          <a:bodyPr>
            <a:normAutofit fontScale="77500" lnSpcReduction="20000"/>
          </a:bodyPr>
          <a:lstStyle/>
          <a:p>
            <a:r>
              <a:rPr lang="ro-RO" dirty="0" smtClean="0"/>
              <a:t>  </a:t>
            </a:r>
            <a:r>
              <a:rPr lang="ro-RO" b="1" dirty="0" smtClean="0"/>
              <a:t>REPLACE(sir,</a:t>
            </a:r>
            <a:r>
              <a:rPr lang="ro-RO" b="1" dirty="0" err="1" smtClean="0"/>
              <a:t>subsir</a:t>
            </a:r>
            <a:r>
              <a:rPr lang="ro-RO" b="1" dirty="0" smtClean="0"/>
              <a:t>,</a:t>
            </a:r>
            <a:r>
              <a:rPr lang="ro-RO" b="1" dirty="0" err="1" smtClean="0"/>
              <a:t>sirnou</a:t>
            </a:r>
            <a:r>
              <a:rPr lang="ro-RO" b="1" dirty="0" smtClean="0"/>
              <a:t>)</a:t>
            </a:r>
            <a:r>
              <a:rPr lang="ro-RO" dirty="0" smtClean="0"/>
              <a:t> - înlocuieşte toate apariţiile subşirului </a:t>
            </a:r>
            <a:r>
              <a:rPr lang="ro-RO" b="1" dirty="0" err="1" smtClean="0"/>
              <a:t>subsir</a:t>
            </a:r>
            <a:r>
              <a:rPr lang="ro-RO" dirty="0" smtClean="0"/>
              <a:t> din şirul </a:t>
            </a:r>
            <a:r>
              <a:rPr lang="ro-RO" b="1" dirty="0" smtClean="0"/>
              <a:t>sir</a:t>
            </a:r>
            <a:r>
              <a:rPr lang="ro-RO" dirty="0" smtClean="0"/>
              <a:t> cu şirul </a:t>
            </a:r>
            <a:r>
              <a:rPr lang="ro-RO" b="1" dirty="0" err="1" smtClean="0"/>
              <a:t>sirnou</a:t>
            </a:r>
            <a:r>
              <a:rPr lang="ro-RO" dirty="0" smtClean="0"/>
              <a:t>. </a:t>
            </a:r>
            <a:endParaRPr lang="en-US" dirty="0" smtClean="0"/>
          </a:p>
          <a:p>
            <a:pPr>
              <a:buNone/>
            </a:pPr>
            <a:r>
              <a:rPr lang="en-US" dirty="0" smtClean="0"/>
              <a:t>!!!!</a:t>
            </a:r>
            <a:r>
              <a:rPr lang="ro-RO" dirty="0" smtClean="0"/>
              <a:t>Dacă nu este specificat noul şir, toate apariţiile subşirului </a:t>
            </a:r>
            <a:r>
              <a:rPr lang="ro-RO" b="1" dirty="0" err="1" smtClean="0"/>
              <a:t>subsir</a:t>
            </a:r>
            <a:r>
              <a:rPr lang="ro-RO" dirty="0" smtClean="0"/>
              <a:t> se vor elimina.</a:t>
            </a:r>
            <a:endParaRPr lang="en-US" dirty="0" smtClean="0"/>
          </a:p>
          <a:p>
            <a:r>
              <a:rPr lang="ro-RO" b="1" dirty="0" smtClean="0"/>
              <a:t>select </a:t>
            </a:r>
            <a:r>
              <a:rPr lang="ro-RO" b="1" dirty="0" err="1" smtClean="0"/>
              <a:t>replace</a:t>
            </a:r>
            <a:r>
              <a:rPr lang="ro-RO" b="1" dirty="0" smtClean="0"/>
              <a:t>('abracadabra','</a:t>
            </a:r>
            <a:r>
              <a:rPr lang="ro-RO" b="1" dirty="0" err="1" smtClean="0"/>
              <a:t>ab</a:t>
            </a:r>
            <a:r>
              <a:rPr lang="ro-RO" b="1" dirty="0" smtClean="0"/>
              <a:t>','</a:t>
            </a:r>
            <a:r>
              <a:rPr lang="ro-RO" b="1" dirty="0" err="1" smtClean="0"/>
              <a:t>xy</a:t>
            </a:r>
            <a:r>
              <a:rPr lang="ro-RO" b="1" dirty="0" smtClean="0"/>
              <a:t>')</a:t>
            </a:r>
            <a:r>
              <a:rPr lang="en-US" b="1" dirty="0" smtClean="0"/>
              <a:t> </a:t>
            </a:r>
            <a:r>
              <a:rPr lang="ro-RO" b="1" dirty="0" err="1" smtClean="0"/>
              <a:t>from</a:t>
            </a:r>
            <a:r>
              <a:rPr lang="ro-RO" b="1" dirty="0" smtClean="0"/>
              <a:t> dual</a:t>
            </a:r>
            <a:endParaRPr lang="ro-RO" dirty="0" smtClean="0"/>
          </a:p>
          <a:p>
            <a:pPr>
              <a:buNone/>
            </a:pPr>
            <a:r>
              <a:rPr lang="ro-RO" b="1" dirty="0" err="1" smtClean="0">
                <a:solidFill>
                  <a:srgbClr val="FF0000"/>
                </a:solidFill>
              </a:rPr>
              <a:t>xyracadxyra</a:t>
            </a:r>
            <a:endParaRPr lang="ro-RO" dirty="0" smtClean="0">
              <a:solidFill>
                <a:srgbClr val="FF0000"/>
              </a:solidFill>
            </a:endParaRPr>
          </a:p>
          <a:p>
            <a:r>
              <a:rPr lang="ro-RO" b="1" dirty="0" smtClean="0"/>
              <a:t>select </a:t>
            </a:r>
            <a:r>
              <a:rPr lang="ro-RO" b="1" dirty="0" err="1" smtClean="0"/>
              <a:t>replace</a:t>
            </a:r>
            <a:r>
              <a:rPr lang="ro-RO" b="1" dirty="0" smtClean="0"/>
              <a:t>('abracadabra','</a:t>
            </a:r>
            <a:r>
              <a:rPr lang="ro-RO" b="1" dirty="0" err="1" smtClean="0"/>
              <a:t>ab</a:t>
            </a:r>
            <a:r>
              <a:rPr lang="ro-RO" b="1" dirty="0" smtClean="0"/>
              <a:t>','</a:t>
            </a:r>
            <a:r>
              <a:rPr lang="ro-RO" b="1" dirty="0" err="1" smtClean="0"/>
              <a:t>xyz</a:t>
            </a:r>
            <a:r>
              <a:rPr lang="ro-RO" b="1" dirty="0" smtClean="0"/>
              <a:t>')</a:t>
            </a:r>
            <a:r>
              <a:rPr lang="en-US" b="1" dirty="0" smtClean="0"/>
              <a:t> </a:t>
            </a:r>
            <a:r>
              <a:rPr lang="ro-RO" b="1" dirty="0" err="1" smtClean="0"/>
              <a:t>from</a:t>
            </a:r>
            <a:r>
              <a:rPr lang="ro-RO" b="1" dirty="0" smtClean="0"/>
              <a:t> dual</a:t>
            </a:r>
            <a:endParaRPr lang="ro-RO" dirty="0" smtClean="0"/>
          </a:p>
          <a:p>
            <a:pPr>
              <a:buNone/>
            </a:pPr>
            <a:r>
              <a:rPr lang="ro-RO" b="1" dirty="0" err="1" smtClean="0">
                <a:solidFill>
                  <a:srgbClr val="FF0000"/>
                </a:solidFill>
              </a:rPr>
              <a:t>xyzracadxyzra</a:t>
            </a:r>
            <a:endParaRPr lang="ro-RO" dirty="0" smtClean="0">
              <a:solidFill>
                <a:srgbClr val="FF0000"/>
              </a:solidFill>
            </a:endParaRPr>
          </a:p>
          <a:p>
            <a:r>
              <a:rPr lang="ro-RO" b="1" dirty="0" smtClean="0"/>
              <a:t>select </a:t>
            </a:r>
            <a:r>
              <a:rPr lang="ro-RO" b="1" dirty="0" err="1" smtClean="0"/>
              <a:t>replace</a:t>
            </a:r>
            <a:r>
              <a:rPr lang="ro-RO" b="1" dirty="0" smtClean="0"/>
              <a:t>('abracadabra','a')</a:t>
            </a:r>
            <a:r>
              <a:rPr lang="en-US" b="1" dirty="0" smtClean="0"/>
              <a:t> </a:t>
            </a:r>
            <a:r>
              <a:rPr lang="ro-RO" b="1" dirty="0" err="1" smtClean="0"/>
              <a:t>from</a:t>
            </a:r>
            <a:r>
              <a:rPr lang="ro-RO" b="1" dirty="0" smtClean="0"/>
              <a:t> dual</a:t>
            </a:r>
            <a:endParaRPr lang="ro-RO" dirty="0" smtClean="0"/>
          </a:p>
          <a:p>
            <a:pPr>
              <a:buNone/>
            </a:pPr>
            <a:r>
              <a:rPr lang="ro-RO" b="1" dirty="0" err="1" smtClean="0">
                <a:solidFill>
                  <a:srgbClr val="FF0000"/>
                </a:solidFill>
              </a:rPr>
              <a:t>brcdbr</a:t>
            </a:r>
            <a:endParaRPr lang="ro-RO" dirty="0" smtClean="0">
              <a:solidFill>
                <a:srgbClr val="FF0000"/>
              </a:solidFill>
            </a:endParaRP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a:bodyPr>
          <a:lstStyle/>
          <a:p>
            <a:r>
              <a:rPr lang="vi-VN" b="1" dirty="0" smtClean="0"/>
              <a:t>Tipuri de funcţii</a:t>
            </a:r>
            <a:endParaRPr lang="en-US" dirty="0"/>
          </a:p>
        </p:txBody>
      </p:sp>
      <p:sp>
        <p:nvSpPr>
          <p:cNvPr id="3" name="Substituent conținut 2"/>
          <p:cNvSpPr>
            <a:spLocks noGrp="1"/>
          </p:cNvSpPr>
          <p:nvPr>
            <p:ph idx="1"/>
          </p:nvPr>
        </p:nvSpPr>
        <p:spPr>
          <a:xfrm>
            <a:off x="395536" y="1052736"/>
            <a:ext cx="8352928" cy="5688632"/>
          </a:xfrm>
        </p:spPr>
        <p:txBody>
          <a:bodyPr>
            <a:noAutofit/>
          </a:bodyPr>
          <a:lstStyle/>
          <a:p>
            <a:pPr>
              <a:buNone/>
            </a:pPr>
            <a:r>
              <a:rPr lang="vi-VN" sz="1600" dirty="0" smtClean="0"/>
              <a:t> </a:t>
            </a:r>
          </a:p>
          <a:p>
            <a:pPr>
              <a:buNone/>
            </a:pPr>
            <a:r>
              <a:rPr lang="vi-VN" sz="1600" dirty="0" smtClean="0"/>
              <a:t>Funcţiile Oracle sunt împărţite astfel:</a:t>
            </a:r>
          </a:p>
          <a:p>
            <a:pPr>
              <a:buNone/>
            </a:pPr>
            <a:r>
              <a:rPr lang="vi-VN" sz="1600" dirty="0"/>
              <a:t>-      </a:t>
            </a:r>
            <a:r>
              <a:rPr lang="vi-VN" sz="1600" b="1" dirty="0" smtClean="0"/>
              <a:t>Funcţii singulare</a:t>
            </a:r>
            <a:r>
              <a:rPr lang="vi-VN" sz="1600" dirty="0" smtClean="0"/>
              <a:t> – acestea operează la un moment dat asupra unei singure înregistrări. Aceste funcţii vor fi discutate în acest capitol</a:t>
            </a:r>
          </a:p>
          <a:p>
            <a:pPr>
              <a:buNone/>
            </a:pPr>
            <a:r>
              <a:rPr lang="vi-VN" sz="1600" dirty="0"/>
              <a:t>-      </a:t>
            </a:r>
            <a:r>
              <a:rPr lang="vi-VN" sz="1600" b="1" dirty="0" smtClean="0"/>
              <a:t>Funcţiile de grup</a:t>
            </a:r>
            <a:r>
              <a:rPr lang="vi-VN" sz="1600" dirty="0" smtClean="0"/>
              <a:t> – operează asupra unui grup de înregristrări şi returnează o singură singură valoare pentru întregul grup.</a:t>
            </a:r>
          </a:p>
          <a:p>
            <a:pPr>
              <a:buNone/>
            </a:pPr>
            <a:r>
              <a:rPr lang="vi-VN" sz="1600" dirty="0" smtClean="0"/>
              <a:t>Funcţiile singulare pot fi folosite în:</a:t>
            </a:r>
          </a:p>
          <a:p>
            <a:pPr>
              <a:buNone/>
            </a:pPr>
            <a:r>
              <a:rPr lang="vi-VN" sz="1600" dirty="0"/>
              <a:t>-      </a:t>
            </a:r>
            <a:r>
              <a:rPr lang="vi-VN" sz="1600" dirty="0" smtClean="0"/>
              <a:t>clauza </a:t>
            </a:r>
            <a:r>
              <a:rPr lang="vi-VN" sz="1600" b="1" dirty="0"/>
              <a:t>SELECT</a:t>
            </a:r>
            <a:r>
              <a:rPr lang="vi-VN" sz="1600" dirty="0" smtClean="0"/>
              <a:t>, pentru a modifica modul de afişare a datelor, pentru a realiza diferite calcule etc.</a:t>
            </a:r>
          </a:p>
          <a:p>
            <a:pPr>
              <a:buNone/>
            </a:pPr>
            <a:r>
              <a:rPr lang="vi-VN" sz="1600" dirty="0"/>
              <a:t>-      </a:t>
            </a:r>
            <a:r>
              <a:rPr lang="vi-VN" sz="1600" dirty="0" smtClean="0"/>
              <a:t>clauza </a:t>
            </a:r>
            <a:r>
              <a:rPr lang="vi-VN" sz="1600" b="1" dirty="0"/>
              <a:t>WHERE</a:t>
            </a:r>
            <a:r>
              <a:rPr lang="vi-VN" sz="1600" dirty="0" smtClean="0"/>
              <a:t>, pentru a preciza mai exact care sunt înregistrările ce se afişează</a:t>
            </a:r>
          </a:p>
          <a:p>
            <a:pPr>
              <a:buNone/>
            </a:pPr>
            <a:r>
              <a:rPr lang="vi-VN" sz="1600" dirty="0"/>
              <a:t>-      </a:t>
            </a:r>
            <a:r>
              <a:rPr lang="vi-VN" sz="1600" dirty="0" smtClean="0"/>
              <a:t>clauza </a:t>
            </a:r>
            <a:r>
              <a:rPr lang="vi-VN" sz="1600" b="1" dirty="0"/>
              <a:t>ORDER BY</a:t>
            </a:r>
            <a:endParaRPr lang="vi-VN" sz="1600" dirty="0" smtClean="0"/>
          </a:p>
          <a:p>
            <a:pPr>
              <a:buNone/>
            </a:pPr>
            <a:r>
              <a:rPr lang="vi-VN" sz="1600" dirty="0" smtClean="0"/>
              <a:t>Funcţiile singulare (single-row functions) pot fi la rândul lor împărţite în:</a:t>
            </a:r>
          </a:p>
          <a:p>
            <a:pPr>
              <a:buNone/>
            </a:pPr>
            <a:r>
              <a:rPr lang="vi-VN" sz="1600" dirty="0"/>
              <a:t>-      </a:t>
            </a:r>
            <a:r>
              <a:rPr lang="vi-VN" sz="1600" dirty="0" smtClean="0"/>
              <a:t>Funcţii care operează asupra şirurilor de caractere</a:t>
            </a:r>
          </a:p>
          <a:p>
            <a:pPr>
              <a:buNone/>
            </a:pPr>
            <a:r>
              <a:rPr lang="vi-VN" sz="1600" dirty="0"/>
              <a:t>-      </a:t>
            </a:r>
            <a:r>
              <a:rPr lang="vi-VN" sz="1600" dirty="0" smtClean="0"/>
              <a:t>Funcţii numerice</a:t>
            </a:r>
          </a:p>
          <a:p>
            <a:pPr>
              <a:buNone/>
            </a:pPr>
            <a:r>
              <a:rPr lang="vi-VN" sz="1600" dirty="0"/>
              <a:t>-      </a:t>
            </a:r>
            <a:r>
              <a:rPr lang="vi-VN" sz="1600" dirty="0" smtClean="0"/>
              <a:t>Funcţii pentru manipularea datelor calendaristice</a:t>
            </a:r>
          </a:p>
          <a:p>
            <a:pPr>
              <a:buNone/>
            </a:pPr>
            <a:r>
              <a:rPr lang="vi-VN" sz="1600" dirty="0"/>
              <a:t>-      </a:t>
            </a:r>
            <a:r>
              <a:rPr lang="vi-VN" sz="1600" dirty="0" smtClean="0"/>
              <a:t>Funcţii de conversie – care convertesc datele dintr-un tip în altul</a:t>
            </a:r>
          </a:p>
          <a:p>
            <a:pPr>
              <a:buNone/>
            </a:pPr>
            <a:r>
              <a:rPr lang="vi-VN" sz="1600" dirty="0"/>
              <a:t>-      </a:t>
            </a:r>
            <a:r>
              <a:rPr lang="vi-VN" sz="1600" dirty="0" smtClean="0"/>
              <a:t>Funcţii de uz general.</a:t>
            </a:r>
          </a:p>
          <a:p>
            <a:pPr>
              <a:buNone/>
            </a:pPr>
            <a:r>
              <a:rPr lang="vi-VN" sz="1600" dirty="0" smtClean="0"/>
              <a:t>Unele funcţii, precum </a:t>
            </a:r>
            <a:r>
              <a:rPr lang="vi-VN" sz="1600" b="1" dirty="0"/>
              <a:t>TRUNC</a:t>
            </a:r>
            <a:r>
              <a:rPr lang="vi-VN" sz="1600" dirty="0" smtClean="0"/>
              <a:t> şi </a:t>
            </a:r>
            <a:r>
              <a:rPr lang="vi-VN" sz="1600" b="1" dirty="0"/>
              <a:t>ROUND</a:t>
            </a:r>
            <a:r>
              <a:rPr lang="vi-VN" sz="1600" dirty="0" smtClean="0"/>
              <a:t> pot acţiona asupra asupra mai multor tipuri de date, dar cu semnificaţii diferite.</a:t>
            </a:r>
          </a:p>
          <a:p>
            <a:pPr>
              <a:buNone/>
            </a:pPr>
            <a:endParaRPr lang="en-US"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a:bodyPr>
          <a:lstStyle/>
          <a:p>
            <a:r>
              <a:rPr lang="ro-RO" b="1" dirty="0" smtClean="0"/>
              <a:t>Tabela DUAL</a:t>
            </a:r>
            <a:endParaRPr lang="en-US" dirty="0"/>
          </a:p>
        </p:txBody>
      </p:sp>
      <p:sp>
        <p:nvSpPr>
          <p:cNvPr id="3" name="Substituent conținut 2"/>
          <p:cNvSpPr>
            <a:spLocks noGrp="1"/>
          </p:cNvSpPr>
          <p:nvPr>
            <p:ph idx="1"/>
          </p:nvPr>
        </p:nvSpPr>
        <p:spPr/>
        <p:txBody>
          <a:bodyPr>
            <a:normAutofit fontScale="77500" lnSpcReduction="20000"/>
          </a:bodyPr>
          <a:lstStyle/>
          <a:p>
            <a:r>
              <a:rPr lang="ro-RO" dirty="0" smtClean="0"/>
              <a:t>Această tabela este una specială, care conţine o singură coloană numită ”</a:t>
            </a:r>
            <a:r>
              <a:rPr lang="ro-RO" b="1" dirty="0"/>
              <a:t>DUMMY</a:t>
            </a:r>
            <a:r>
              <a:rPr lang="ro-RO" dirty="0" smtClean="0"/>
              <a:t>” şi o singură linie</a:t>
            </a:r>
            <a:endParaRPr lang="en-US" dirty="0" smtClean="0"/>
          </a:p>
          <a:p>
            <a:r>
              <a:rPr lang="vi-VN" dirty="0" smtClean="0"/>
              <a:t>Tabela </a:t>
            </a:r>
            <a:r>
              <a:rPr lang="vi-VN" b="1" dirty="0"/>
              <a:t>DUAL</a:t>
            </a:r>
            <a:r>
              <a:rPr lang="vi-VN" dirty="0" smtClean="0"/>
              <a:t> se foloseşte atunci când realizăm calcule, sau evaluăm expresii care nu derivă din nici o tabelă anume. </a:t>
            </a:r>
          </a:p>
          <a:p>
            <a:r>
              <a:rPr lang="vi-VN" dirty="0" smtClean="0"/>
              <a:t>Fie de exemplu comanda</a:t>
            </a:r>
          </a:p>
          <a:p>
            <a:pPr>
              <a:buNone/>
            </a:pPr>
            <a:r>
              <a:rPr lang="vi-VN" b="1" dirty="0"/>
              <a:t>	SELECT (5*7-3)/2 FROM DUAL;</a:t>
            </a:r>
            <a:endParaRPr lang="vi-VN" dirty="0" smtClean="0"/>
          </a:p>
          <a:p>
            <a:r>
              <a:rPr lang="vi-VN" dirty="0" smtClean="0"/>
              <a:t>Expresia evaluată în această comandă nu are în componenţă nici o coloană a vreunei tabele, motiv pentru care este nevoie să apelăm la tabela </a:t>
            </a:r>
            <a:r>
              <a:rPr lang="vi-VN" b="1" dirty="0"/>
              <a:t>DUAL</a:t>
            </a:r>
            <a:r>
              <a:rPr lang="vi-VN" dirty="0" smtClean="0"/>
              <a:t>.</a:t>
            </a:r>
          </a:p>
          <a:p>
            <a:r>
              <a:rPr lang="vi-VN" dirty="0" smtClean="0"/>
              <a:t>Putem privi tabela </a:t>
            </a:r>
            <a:r>
              <a:rPr lang="vi-VN" b="1" dirty="0"/>
              <a:t>DUAL</a:t>
            </a:r>
            <a:r>
              <a:rPr lang="vi-VN" dirty="0" smtClean="0"/>
              <a:t> ca pe o variabilă în care memorăm rezultatele calculelor noastre.</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fontScale="90000"/>
          </a:bodyPr>
          <a:lstStyle/>
          <a:p>
            <a:r>
              <a:rPr lang="ro-RO" b="1" dirty="0" smtClean="0"/>
              <a:t>Funcţii asupra şirurilor de caractere</a:t>
            </a:r>
            <a:endParaRPr lang="en-US" dirty="0"/>
          </a:p>
        </p:txBody>
      </p:sp>
      <p:sp>
        <p:nvSpPr>
          <p:cNvPr id="3" name="Substituent conținut 2"/>
          <p:cNvSpPr>
            <a:spLocks noGrp="1"/>
          </p:cNvSpPr>
          <p:nvPr>
            <p:ph idx="1"/>
          </p:nvPr>
        </p:nvSpPr>
        <p:spPr>
          <a:xfrm>
            <a:off x="1000100" y="1447800"/>
            <a:ext cx="7933588" cy="5410200"/>
          </a:xfrm>
        </p:spPr>
        <p:txBody>
          <a:bodyPr>
            <a:normAutofit fontScale="47500" lnSpcReduction="20000"/>
          </a:bodyPr>
          <a:lstStyle/>
          <a:p>
            <a:r>
              <a:rPr lang="vi-VN" dirty="0" smtClean="0"/>
              <a:t>Şirurile de caractere pot conţine orice combinaţie de litere, numere, spaţii, şi alte simboluri, precum semne de punctuaţie, sau caractere speciale. În Oracle există două tipuri de date pentru memorarea şirurilor de caractere:</a:t>
            </a:r>
          </a:p>
          <a:p>
            <a:r>
              <a:rPr lang="vi-VN" dirty="0"/>
              <a:t>-      </a:t>
            </a:r>
            <a:r>
              <a:rPr lang="vi-VN" b="1" dirty="0"/>
              <a:t>CHAR</a:t>
            </a:r>
            <a:r>
              <a:rPr lang="vi-VN" dirty="0" smtClean="0"/>
              <a:t> – pentru memorarea şirurilor de caractere de lungime fixă</a:t>
            </a:r>
          </a:p>
          <a:p>
            <a:r>
              <a:rPr lang="vi-VN" dirty="0"/>
              <a:t>-      </a:t>
            </a:r>
            <a:r>
              <a:rPr lang="vi-VN" b="1" dirty="0"/>
              <a:t>VARCHAR2</a:t>
            </a:r>
            <a:r>
              <a:rPr lang="vi-VN" dirty="0"/>
              <a:t> – pentru memorarea şirurilor de caractere având lungime variabilă.</a:t>
            </a:r>
            <a:endParaRPr lang="vi-VN" dirty="0" smtClean="0"/>
          </a:p>
          <a:p>
            <a:r>
              <a:rPr lang="vi-VN" dirty="0"/>
              <a:t>  </a:t>
            </a:r>
            <a:r>
              <a:rPr lang="vi-VN" b="1" dirty="0"/>
              <a:t>LOWER(sir) </a:t>
            </a:r>
            <a:r>
              <a:rPr lang="vi-VN" dirty="0"/>
              <a:t>– converteşte caracterele alfanumerice din şir în litere </a:t>
            </a:r>
            <a:r>
              <a:rPr lang="en-US" dirty="0" err="1">
                <a:latin typeface="Tahoma" panose="020B0604030504040204" pitchFamily="34" charset="0"/>
                <a:ea typeface="Tahoma" panose="020B0604030504040204" pitchFamily="34" charset="0"/>
                <a:cs typeface="Tahoma" panose="020B0604030504040204" pitchFamily="34" charset="0"/>
              </a:rPr>
              <a:t>mici</a:t>
            </a:r>
            <a:r>
              <a:rPr lang="vi-VN" dirty="0" smtClean="0"/>
              <a:t>.</a:t>
            </a:r>
            <a:endParaRPr lang="vi-VN" dirty="0" smtClean="0"/>
          </a:p>
          <a:p>
            <a:r>
              <a:rPr lang="vi-VN" dirty="0"/>
              <a:t>  </a:t>
            </a:r>
            <a:r>
              <a:rPr lang="vi-VN" b="1" dirty="0"/>
              <a:t>UPPER(sir) </a:t>
            </a:r>
            <a:r>
              <a:rPr lang="vi-VN" dirty="0"/>
              <a:t>– converteşte caracterele alfanumerice din şir în litere </a:t>
            </a:r>
            <a:r>
              <a:rPr lang="vi-VN" dirty="0" smtClean="0"/>
              <a:t>m</a:t>
            </a:r>
            <a:r>
              <a:rPr lang="en-US" dirty="0" err="1" smtClean="0">
                <a:latin typeface="Tahoma" panose="020B0604030504040204" pitchFamily="34" charset="0"/>
                <a:ea typeface="Tahoma" panose="020B0604030504040204" pitchFamily="34" charset="0"/>
                <a:cs typeface="Tahoma" panose="020B0604030504040204" pitchFamily="34" charset="0"/>
              </a:rPr>
              <a:t>ari</a:t>
            </a:r>
            <a:r>
              <a:rPr lang="vi-VN" dirty="0" smtClean="0"/>
              <a:t>.</a:t>
            </a:r>
            <a:endParaRPr lang="vi-VN" dirty="0" smtClean="0"/>
          </a:p>
          <a:p>
            <a:r>
              <a:rPr lang="vi-VN" dirty="0"/>
              <a:t>  </a:t>
            </a:r>
            <a:r>
              <a:rPr lang="vi-VN" b="1" dirty="0"/>
              <a:t>INITCAP(sir) </a:t>
            </a:r>
            <a:r>
              <a:rPr lang="vi-VN" dirty="0"/>
              <a:t>– converteşte la majusculă prima literă din fiecare cuvânt al şirului. Cuvintele sunt şiruri de litere separate prin orice caracter diferit de literă. Literele din interiorul cuvântului care erau scrise cu majuscule vor fi transformate în litere mici. </a:t>
            </a:r>
            <a:endParaRPr lang="en-US" dirty="0" smtClean="0"/>
          </a:p>
          <a:p>
            <a:pPr>
              <a:buNone/>
            </a:pPr>
            <a:r>
              <a:rPr lang="en-US" b="1" dirty="0" smtClean="0"/>
              <a:t>1)</a:t>
            </a:r>
            <a:r>
              <a:rPr lang="ro-RO" b="1" dirty="0" smtClean="0"/>
              <a:t>SELECT LOWER('abc123ABC')</a:t>
            </a:r>
            <a:endParaRPr lang="ro-RO" dirty="0" smtClean="0"/>
          </a:p>
          <a:p>
            <a:pPr>
              <a:buNone/>
            </a:pPr>
            <a:r>
              <a:rPr lang="ro-RO" b="1" dirty="0" smtClean="0"/>
              <a:t>FROM DUAL;</a:t>
            </a:r>
            <a:endParaRPr lang="ro-RO" dirty="0" smtClean="0"/>
          </a:p>
          <a:p>
            <a:r>
              <a:rPr lang="en-US" b="1" dirty="0" err="1" smtClean="0"/>
              <a:t>Rezultat</a:t>
            </a:r>
            <a:r>
              <a:rPr lang="en-US" b="1" dirty="0" smtClean="0"/>
              <a:t>: </a:t>
            </a:r>
            <a:r>
              <a:rPr lang="ro-RO" b="1" dirty="0" smtClean="0"/>
              <a:t>abc123abc</a:t>
            </a:r>
            <a:endParaRPr lang="ro-RO" dirty="0" smtClean="0"/>
          </a:p>
          <a:p>
            <a:pPr>
              <a:buNone/>
            </a:pPr>
            <a:r>
              <a:rPr lang="en-US" b="1" dirty="0" smtClean="0"/>
              <a:t>2)</a:t>
            </a:r>
            <a:r>
              <a:rPr lang="ro-RO" b="1" dirty="0" smtClean="0"/>
              <a:t>SELECT UPPER('abc123ABC')</a:t>
            </a:r>
            <a:endParaRPr lang="ro-RO" dirty="0" smtClean="0"/>
          </a:p>
          <a:p>
            <a:pPr>
              <a:buNone/>
            </a:pPr>
            <a:r>
              <a:rPr lang="ro-RO" b="1" dirty="0" smtClean="0"/>
              <a:t>FROM DUAL;</a:t>
            </a:r>
            <a:endParaRPr lang="ro-RO" dirty="0" smtClean="0"/>
          </a:p>
          <a:p>
            <a:r>
              <a:rPr lang="en-US" b="1" dirty="0" err="1" smtClean="0"/>
              <a:t>Rezultat</a:t>
            </a:r>
            <a:r>
              <a:rPr lang="en-US" b="1" dirty="0" smtClean="0"/>
              <a:t>: </a:t>
            </a:r>
            <a:r>
              <a:rPr lang="ro-RO" b="1" dirty="0" smtClean="0"/>
              <a:t>ABC123ABC</a:t>
            </a:r>
            <a:endParaRPr lang="ro-RO" dirty="0" smtClean="0"/>
          </a:p>
          <a:p>
            <a:pPr>
              <a:buNone/>
            </a:pPr>
            <a:r>
              <a:rPr lang="en-US" b="1" dirty="0" smtClean="0"/>
              <a:t>3)</a:t>
            </a:r>
            <a:r>
              <a:rPr lang="ro-RO" b="1" dirty="0" smtClean="0"/>
              <a:t>SELECT INITCAP('</a:t>
            </a:r>
            <a:r>
              <a:rPr lang="ro-RO" b="1" dirty="0" err="1" smtClean="0"/>
              <a:t>aBc</a:t>
            </a:r>
            <a:r>
              <a:rPr lang="ro-RO" b="1" dirty="0" smtClean="0"/>
              <a:t> def</a:t>
            </a:r>
            <a:r>
              <a:rPr lang="en-US" b="1" dirty="0" smtClean="0"/>
              <a:t> </a:t>
            </a:r>
            <a:r>
              <a:rPr lang="ro-RO" b="1" dirty="0" err="1" smtClean="0"/>
              <a:t>ghi</a:t>
            </a:r>
            <a:r>
              <a:rPr lang="ro-RO" b="1" dirty="0" smtClean="0"/>
              <a:t>')</a:t>
            </a:r>
            <a:endParaRPr lang="ro-RO" dirty="0" smtClean="0"/>
          </a:p>
          <a:p>
            <a:pPr>
              <a:buNone/>
            </a:pPr>
            <a:r>
              <a:rPr lang="ro-RO" b="1" dirty="0" smtClean="0"/>
              <a:t>FROM dual;</a:t>
            </a:r>
            <a:endParaRPr lang="ro-RO" dirty="0" smtClean="0"/>
          </a:p>
          <a:p>
            <a:r>
              <a:rPr lang="en-US" b="1" dirty="0" err="1" smtClean="0"/>
              <a:t>Rezultat</a:t>
            </a:r>
            <a:r>
              <a:rPr lang="en-US" b="1" dirty="0" smtClean="0"/>
              <a:t> </a:t>
            </a:r>
            <a:r>
              <a:rPr lang="ro-RO" b="1" dirty="0" smtClean="0"/>
              <a:t>Abc Def</a:t>
            </a:r>
            <a:r>
              <a:rPr lang="en-US" b="1" dirty="0" smtClean="0"/>
              <a:t> </a:t>
            </a:r>
            <a:r>
              <a:rPr lang="ro-RO" b="1" dirty="0" err="1" smtClean="0"/>
              <a:t>Ghi</a:t>
            </a:r>
            <a:endParaRPr lang="ro-RO" dirty="0" smtClean="0"/>
          </a:p>
          <a:p>
            <a:endParaRPr lang="vi-VN"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en-US" dirty="0"/>
          </a:p>
        </p:txBody>
      </p:sp>
      <p:sp>
        <p:nvSpPr>
          <p:cNvPr id="3" name="Substituent conținut 2"/>
          <p:cNvSpPr>
            <a:spLocks noGrp="1"/>
          </p:cNvSpPr>
          <p:nvPr>
            <p:ph idx="1"/>
          </p:nvPr>
        </p:nvSpPr>
        <p:spPr/>
        <p:txBody>
          <a:bodyPr>
            <a:normAutofit fontScale="62500" lnSpcReduction="20000"/>
          </a:bodyPr>
          <a:lstStyle/>
          <a:p>
            <a:r>
              <a:rPr lang="ro-RO" dirty="0" smtClean="0"/>
              <a:t>  </a:t>
            </a:r>
            <a:r>
              <a:rPr lang="ro-RO" b="1" dirty="0" smtClean="0"/>
              <a:t>CONCAT(sir1, sir2)</a:t>
            </a:r>
            <a:r>
              <a:rPr lang="ro-RO" dirty="0" smtClean="0"/>
              <a:t> – concatenează două şiruri de caractere</a:t>
            </a:r>
            <a:endParaRPr lang="en-US" dirty="0" smtClean="0"/>
          </a:p>
          <a:p>
            <a:pPr>
              <a:buNone/>
            </a:pPr>
            <a:r>
              <a:rPr lang="en-US" b="1" dirty="0" smtClean="0"/>
              <a:t>SELECT CONCAT('</a:t>
            </a:r>
            <a:r>
              <a:rPr lang="en-US" b="1" dirty="0" err="1" smtClean="0"/>
              <a:t>abc','def</a:t>
            </a:r>
            <a:r>
              <a:rPr lang="en-US" b="1" dirty="0" smtClean="0"/>
              <a:t>')</a:t>
            </a:r>
            <a:endParaRPr lang="en-US" dirty="0" smtClean="0"/>
          </a:p>
          <a:p>
            <a:pPr>
              <a:buNone/>
            </a:pPr>
            <a:r>
              <a:rPr lang="en-US" b="1" dirty="0" smtClean="0"/>
              <a:t>FROM dual;</a:t>
            </a:r>
            <a:endParaRPr lang="en-US" dirty="0" smtClean="0"/>
          </a:p>
          <a:p>
            <a:r>
              <a:rPr lang="vi-VN" dirty="0" smtClean="0"/>
              <a:t> </a:t>
            </a:r>
            <a:r>
              <a:rPr lang="vi-VN" b="1" dirty="0" smtClean="0"/>
              <a:t>SUBSTR(sir,poz,nr)</a:t>
            </a:r>
            <a:r>
              <a:rPr lang="vi-VN" dirty="0" smtClean="0"/>
              <a:t> – extrage din </a:t>
            </a:r>
            <a:r>
              <a:rPr lang="vi-VN" b="1" dirty="0" smtClean="0"/>
              <a:t>sir</a:t>
            </a:r>
            <a:r>
              <a:rPr lang="vi-VN" dirty="0" smtClean="0"/>
              <a:t> cel mult </a:t>
            </a:r>
            <a:r>
              <a:rPr lang="vi-VN" b="1" dirty="0" smtClean="0"/>
              <a:t>nr</a:t>
            </a:r>
            <a:r>
              <a:rPr lang="vi-VN" dirty="0" smtClean="0"/>
              <a:t> caractere începând din poziţia </a:t>
            </a:r>
            <a:r>
              <a:rPr lang="vi-VN" b="1" dirty="0" smtClean="0"/>
              <a:t>poz</a:t>
            </a:r>
            <a:r>
              <a:rPr lang="vi-VN" dirty="0" smtClean="0"/>
              <a:t>. </a:t>
            </a:r>
          </a:p>
          <a:p>
            <a:r>
              <a:rPr lang="vi-VN" b="1" i="1" dirty="0" smtClean="0"/>
              <a:t>Observaţii </a:t>
            </a:r>
            <a:endParaRPr lang="vi-VN" dirty="0" smtClean="0"/>
          </a:p>
          <a:p>
            <a:pPr>
              <a:buNone/>
            </a:pPr>
            <a:r>
              <a:rPr lang="vi-VN" dirty="0" smtClean="0"/>
              <a:t>-      dacă din poziţia </a:t>
            </a:r>
            <a:r>
              <a:rPr lang="vi-VN" b="1" dirty="0" smtClean="0"/>
              <a:t>poz</a:t>
            </a:r>
            <a:r>
              <a:rPr lang="vi-VN" dirty="0" smtClean="0"/>
              <a:t> până la sfârşitul şirului sunt mai puţin de </a:t>
            </a:r>
            <a:r>
              <a:rPr lang="vi-VN" b="1" dirty="0" smtClean="0"/>
              <a:t>nr</a:t>
            </a:r>
            <a:r>
              <a:rPr lang="vi-VN" dirty="0" smtClean="0"/>
              <a:t> caractere, se vor extrage toate caracterele de la poziţia </a:t>
            </a:r>
            <a:r>
              <a:rPr lang="vi-VN" b="1" dirty="0" smtClean="0"/>
              <a:t>poz</a:t>
            </a:r>
            <a:r>
              <a:rPr lang="vi-VN" dirty="0" smtClean="0"/>
              <a:t> până la sfârşitul şirului.</a:t>
            </a:r>
          </a:p>
          <a:p>
            <a:pPr>
              <a:buNone/>
            </a:pPr>
            <a:r>
              <a:rPr lang="vi-VN" dirty="0" smtClean="0"/>
              <a:t>-      parametrul </a:t>
            </a:r>
            <a:r>
              <a:rPr lang="vi-VN" b="1" dirty="0" smtClean="0"/>
              <a:t>poz</a:t>
            </a:r>
            <a:r>
              <a:rPr lang="vi-VN" dirty="0" smtClean="0"/>
              <a:t> poate fi şi o valoare negativă, ceea ce înseamnă că poziţia de unde se va începe extragerea caracterelor din şir se va determina numărând caracterele din şir de la dreapta spre stânga (vezi ultimele 3 exemple de mai jos)</a:t>
            </a:r>
          </a:p>
          <a:p>
            <a:pPr>
              <a:buNone/>
            </a:pPr>
            <a:r>
              <a:rPr lang="vi-VN" dirty="0" smtClean="0"/>
              <a:t>-      dacă </a:t>
            </a:r>
            <a:r>
              <a:rPr lang="vi-VN" b="1" dirty="0" smtClean="0"/>
              <a:t>nr</a:t>
            </a:r>
            <a:r>
              <a:rPr lang="vi-VN" dirty="0" smtClean="0"/>
              <a:t> nu este specificat, se va returna subşirul începând cu caracterul de pe poziţia </a:t>
            </a:r>
            <a:r>
              <a:rPr lang="vi-VN" b="1" dirty="0" smtClean="0"/>
              <a:t>poz</a:t>
            </a:r>
            <a:r>
              <a:rPr lang="vi-VN" dirty="0" smtClean="0"/>
              <a:t> din şir până la sfârşitul şirului.</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err="1" smtClean="0"/>
              <a:t>exemple</a:t>
            </a:r>
            <a:endParaRPr lang="en-US" dirty="0"/>
          </a:p>
        </p:txBody>
      </p:sp>
      <p:sp>
        <p:nvSpPr>
          <p:cNvPr id="3" name="Substituent conținut 2"/>
          <p:cNvSpPr>
            <a:spLocks noGrp="1"/>
          </p:cNvSpPr>
          <p:nvPr>
            <p:ph idx="1"/>
          </p:nvPr>
        </p:nvSpPr>
        <p:spPr/>
        <p:txBody>
          <a:bodyPr>
            <a:normAutofit fontScale="62500" lnSpcReduction="20000"/>
          </a:bodyPr>
          <a:lstStyle/>
          <a:p>
            <a:r>
              <a:rPr lang="en-US" b="1" dirty="0" smtClean="0"/>
              <a:t>select </a:t>
            </a:r>
            <a:r>
              <a:rPr lang="en-US" b="1" dirty="0" err="1" smtClean="0"/>
              <a:t>substr</a:t>
            </a:r>
            <a:r>
              <a:rPr lang="en-US" b="1" dirty="0" smtClean="0"/>
              <a:t>('ab</a:t>
            </a:r>
            <a:r>
              <a:rPr lang="en-US" b="1" u="sng" dirty="0" smtClean="0"/>
              <a:t>cd</a:t>
            </a:r>
            <a:r>
              <a:rPr lang="en-US" b="1" dirty="0" smtClean="0"/>
              <a:t>ef',3,2) </a:t>
            </a:r>
            <a:endParaRPr lang="en-US" dirty="0" smtClean="0"/>
          </a:p>
          <a:p>
            <a:pPr>
              <a:buNone/>
            </a:pPr>
            <a:r>
              <a:rPr lang="en-US" b="1" dirty="0" smtClean="0"/>
              <a:t>from dual</a:t>
            </a:r>
            <a:endParaRPr lang="en-US" dirty="0" smtClean="0"/>
          </a:p>
          <a:p>
            <a:r>
              <a:rPr lang="en-US" b="1" dirty="0" smtClean="0"/>
              <a:t>select </a:t>
            </a:r>
            <a:r>
              <a:rPr lang="en-US" b="1" dirty="0" err="1" smtClean="0"/>
              <a:t>substr</a:t>
            </a:r>
            <a:r>
              <a:rPr lang="en-US" b="1" dirty="0" smtClean="0"/>
              <a:t>('ab</a:t>
            </a:r>
            <a:r>
              <a:rPr lang="en-US" b="1" u="sng" dirty="0" smtClean="0"/>
              <a:t>cdef</a:t>
            </a:r>
            <a:r>
              <a:rPr lang="en-US" b="1" dirty="0" smtClean="0"/>
              <a:t>',3,7)</a:t>
            </a:r>
            <a:endParaRPr lang="en-US" dirty="0" smtClean="0"/>
          </a:p>
          <a:p>
            <a:pPr>
              <a:buNone/>
            </a:pPr>
            <a:r>
              <a:rPr lang="en-US" b="1" dirty="0" smtClean="0"/>
              <a:t>from dual</a:t>
            </a:r>
            <a:endParaRPr lang="en-US" dirty="0" smtClean="0"/>
          </a:p>
          <a:p>
            <a:r>
              <a:rPr lang="en-US" b="1" dirty="0" smtClean="0"/>
              <a:t>select </a:t>
            </a:r>
            <a:r>
              <a:rPr lang="en-US" b="1" dirty="0" err="1" smtClean="0"/>
              <a:t>substr</a:t>
            </a:r>
            <a:r>
              <a:rPr lang="en-US" b="1" dirty="0" smtClean="0"/>
              <a:t>('ab</a:t>
            </a:r>
            <a:r>
              <a:rPr lang="en-US" b="1" u="sng" dirty="0" smtClean="0"/>
              <a:t>cdef</a:t>
            </a:r>
            <a:r>
              <a:rPr lang="en-US" b="1" dirty="0" smtClean="0"/>
              <a:t>',3)</a:t>
            </a:r>
            <a:endParaRPr lang="en-US" dirty="0" smtClean="0"/>
          </a:p>
          <a:p>
            <a:pPr>
              <a:buNone/>
            </a:pPr>
            <a:r>
              <a:rPr lang="en-US" b="1" dirty="0" smtClean="0"/>
              <a:t>from dual</a:t>
            </a:r>
            <a:endParaRPr lang="en-US" dirty="0" smtClean="0"/>
          </a:p>
          <a:p>
            <a:r>
              <a:rPr lang="en-US" b="1" dirty="0" smtClean="0"/>
              <a:t>select </a:t>
            </a:r>
            <a:r>
              <a:rPr lang="en-US" b="1" dirty="0" err="1" smtClean="0"/>
              <a:t>substr</a:t>
            </a:r>
            <a:r>
              <a:rPr lang="en-US" b="1" dirty="0" smtClean="0"/>
              <a:t>('abcdef',7,3)</a:t>
            </a:r>
            <a:endParaRPr lang="en-US" dirty="0" smtClean="0"/>
          </a:p>
          <a:p>
            <a:pPr>
              <a:buNone/>
            </a:pPr>
            <a:r>
              <a:rPr lang="en-US" b="1" dirty="0" smtClean="0"/>
              <a:t>from dual</a:t>
            </a:r>
            <a:endParaRPr lang="en-US" dirty="0" smtClean="0"/>
          </a:p>
          <a:p>
            <a:r>
              <a:rPr lang="en-US" b="1" dirty="0" smtClean="0"/>
              <a:t>select </a:t>
            </a:r>
            <a:r>
              <a:rPr lang="en-US" b="1" dirty="0" err="1" smtClean="0"/>
              <a:t>substr</a:t>
            </a:r>
            <a:r>
              <a:rPr lang="en-US" b="1" dirty="0" smtClean="0"/>
              <a:t>('ab</a:t>
            </a:r>
            <a:r>
              <a:rPr lang="en-US" b="1" u="sng" dirty="0" smtClean="0"/>
              <a:t>cd</a:t>
            </a:r>
            <a:r>
              <a:rPr lang="en-US" b="1" dirty="0" smtClean="0"/>
              <a:t>ef',-4,2)</a:t>
            </a:r>
            <a:endParaRPr lang="en-US" dirty="0" smtClean="0"/>
          </a:p>
          <a:p>
            <a:pPr>
              <a:buNone/>
            </a:pPr>
            <a:r>
              <a:rPr lang="en-US" b="1" dirty="0" smtClean="0"/>
              <a:t>from dual</a:t>
            </a:r>
            <a:endParaRPr lang="en-US" dirty="0" smtClean="0"/>
          </a:p>
          <a:p>
            <a:r>
              <a:rPr lang="en-US" b="1" dirty="0" smtClean="0"/>
              <a:t>select </a:t>
            </a:r>
            <a:r>
              <a:rPr lang="en-US" b="1" dirty="0" err="1" smtClean="0"/>
              <a:t>substr</a:t>
            </a:r>
            <a:r>
              <a:rPr lang="en-US" b="1" dirty="0" smtClean="0"/>
              <a:t>('ab</a:t>
            </a:r>
            <a:r>
              <a:rPr lang="en-US" b="1" u="sng" dirty="0" smtClean="0"/>
              <a:t>cdef</a:t>
            </a:r>
            <a:r>
              <a:rPr lang="en-US" b="1" dirty="0" smtClean="0"/>
              <a:t>',-4,7)</a:t>
            </a:r>
            <a:endParaRPr lang="en-US" dirty="0" smtClean="0"/>
          </a:p>
          <a:p>
            <a:pPr>
              <a:buNone/>
            </a:pPr>
            <a:r>
              <a:rPr lang="en-US" b="1" dirty="0" smtClean="0"/>
              <a:t>from dual</a:t>
            </a:r>
            <a:endParaRPr lang="en-US" dirty="0" smtClean="0"/>
          </a:p>
          <a:p>
            <a:r>
              <a:rPr lang="en-US" b="1" dirty="0" smtClean="0"/>
              <a:t>select </a:t>
            </a:r>
            <a:r>
              <a:rPr lang="en-US" b="1" dirty="0" err="1" smtClean="0"/>
              <a:t>substr</a:t>
            </a:r>
            <a:r>
              <a:rPr lang="en-US" b="1" dirty="0" smtClean="0"/>
              <a:t>('abcdef',-10,5)</a:t>
            </a:r>
            <a:endParaRPr lang="en-US" dirty="0" smtClean="0"/>
          </a:p>
          <a:p>
            <a:pPr>
              <a:buNone/>
            </a:pPr>
            <a:r>
              <a:rPr lang="en-US" b="1" dirty="0" smtClean="0"/>
              <a:t>from dual</a:t>
            </a:r>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vi-VN" b="1" dirty="0" smtClean="0"/>
              <a:t>INSTR(sir,subsir,poz,k</a:t>
            </a:r>
            <a:endParaRPr lang="en-US" dirty="0"/>
          </a:p>
        </p:txBody>
      </p:sp>
      <p:sp>
        <p:nvSpPr>
          <p:cNvPr id="3" name="Substituent conținut 2"/>
          <p:cNvSpPr>
            <a:spLocks noGrp="1"/>
          </p:cNvSpPr>
          <p:nvPr>
            <p:ph idx="1"/>
          </p:nvPr>
        </p:nvSpPr>
        <p:spPr/>
        <p:txBody>
          <a:bodyPr>
            <a:normAutofit fontScale="92500" lnSpcReduction="10000"/>
          </a:bodyPr>
          <a:lstStyle/>
          <a:p>
            <a:r>
              <a:rPr lang="vi-VN" dirty="0" smtClean="0"/>
              <a:t> </a:t>
            </a:r>
            <a:r>
              <a:rPr lang="vi-VN" b="1" dirty="0" smtClean="0"/>
              <a:t>INSTR(sir,subsir,poz,k)</a:t>
            </a:r>
            <a:r>
              <a:rPr lang="vi-VN" dirty="0" smtClean="0"/>
              <a:t> – returnează poziţia de început a celei de a </a:t>
            </a:r>
            <a:r>
              <a:rPr lang="vi-VN" b="1" dirty="0" smtClean="0"/>
              <a:t>k</a:t>
            </a:r>
            <a:r>
              <a:rPr lang="vi-VN" dirty="0" smtClean="0"/>
              <a:t>-a apariţii a subşirului </a:t>
            </a:r>
            <a:r>
              <a:rPr lang="vi-VN" b="1" dirty="0" smtClean="0"/>
              <a:t>subsir</a:t>
            </a:r>
            <a:r>
              <a:rPr lang="vi-VN" dirty="0" smtClean="0"/>
              <a:t> în şirul </a:t>
            </a:r>
            <a:r>
              <a:rPr lang="vi-VN" b="1" dirty="0" smtClean="0"/>
              <a:t>sir</a:t>
            </a:r>
            <a:r>
              <a:rPr lang="vi-VN" dirty="0" smtClean="0"/>
              <a:t>, căutarea făcându-se începând cu poziţia </a:t>
            </a:r>
            <a:r>
              <a:rPr lang="vi-VN" b="1" dirty="0" smtClean="0"/>
              <a:t>poz</a:t>
            </a:r>
            <a:r>
              <a:rPr lang="vi-VN" dirty="0" smtClean="0"/>
              <a:t> . </a:t>
            </a:r>
          </a:p>
          <a:p>
            <a:r>
              <a:rPr lang="vi-VN" dirty="0" smtClean="0"/>
              <a:t>Dacă parametrii </a:t>
            </a:r>
            <a:r>
              <a:rPr lang="vi-VN" b="1" dirty="0" smtClean="0"/>
              <a:t>poz</a:t>
            </a:r>
            <a:r>
              <a:rPr lang="vi-VN" dirty="0" smtClean="0"/>
              <a:t> şi </a:t>
            </a:r>
            <a:r>
              <a:rPr lang="vi-VN" b="1" dirty="0" smtClean="0"/>
              <a:t>k</a:t>
            </a:r>
            <a:r>
              <a:rPr lang="vi-VN" dirty="0" smtClean="0"/>
              <a:t> lipsesc, atunci se va returna poziţia primei apariţii a subşirului </a:t>
            </a:r>
            <a:r>
              <a:rPr lang="vi-VN" b="1" dirty="0" smtClean="0"/>
              <a:t>subsir</a:t>
            </a:r>
            <a:r>
              <a:rPr lang="vi-VN" dirty="0" smtClean="0"/>
              <a:t> în întregul şir </a:t>
            </a:r>
            <a:r>
              <a:rPr lang="vi-VN" b="1" dirty="0" smtClean="0"/>
              <a:t>sir</a:t>
            </a:r>
            <a:r>
              <a:rPr lang="vi-VN" dirty="0" smtClean="0"/>
              <a:t>.</a:t>
            </a:r>
          </a:p>
          <a:p>
            <a:r>
              <a:rPr lang="vi-VN" dirty="0" smtClean="0"/>
              <a:t>Poziţia de unde începe căutarea poate fi precizată şi relativ la sfârşitul şirului, ca şi în cazul funcţiei </a:t>
            </a:r>
            <a:r>
              <a:rPr lang="vi-VN" b="1" dirty="0" smtClean="0"/>
              <a:t>substr</a:t>
            </a:r>
            <a:r>
              <a:rPr lang="vi-VN" dirty="0" smtClean="0"/>
              <a:t>, dacă parametrul </a:t>
            </a:r>
            <a:r>
              <a:rPr lang="vi-VN" b="1" dirty="0" smtClean="0"/>
              <a:t>poz</a:t>
            </a:r>
            <a:r>
              <a:rPr lang="vi-VN" dirty="0" smtClean="0"/>
              <a:t> are o valoare negativă.</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err="1" smtClean="0"/>
              <a:t>Exemple</a:t>
            </a:r>
            <a:endParaRPr lang="en-US" dirty="0"/>
          </a:p>
        </p:txBody>
      </p:sp>
      <p:sp>
        <p:nvSpPr>
          <p:cNvPr id="3" name="Substituent conținut 2"/>
          <p:cNvSpPr>
            <a:spLocks noGrp="1"/>
          </p:cNvSpPr>
          <p:nvPr>
            <p:ph idx="1"/>
          </p:nvPr>
        </p:nvSpPr>
        <p:spPr>
          <a:xfrm>
            <a:off x="1071538" y="1447800"/>
            <a:ext cx="7862150" cy="4800600"/>
          </a:xfrm>
        </p:spPr>
        <p:txBody>
          <a:bodyPr>
            <a:normAutofit fontScale="92500" lnSpcReduction="20000"/>
          </a:bodyPr>
          <a:lstStyle/>
          <a:p>
            <a:r>
              <a:rPr lang="en-US" b="1" dirty="0" smtClean="0"/>
              <a:t>Select </a:t>
            </a:r>
            <a:r>
              <a:rPr lang="en-US" b="1" dirty="0" err="1" smtClean="0"/>
              <a:t>instr</a:t>
            </a:r>
            <a:r>
              <a:rPr lang="en-US" b="1" dirty="0" smtClean="0"/>
              <a:t>('</a:t>
            </a:r>
            <a:r>
              <a:rPr lang="en-US" b="1" dirty="0" err="1" smtClean="0"/>
              <a:t>ab</a:t>
            </a:r>
            <a:r>
              <a:rPr lang="en-US" b="1" u="sng" dirty="0" err="1" smtClean="0"/>
              <a:t>cd</a:t>
            </a:r>
            <a:r>
              <a:rPr lang="en-US" b="1" dirty="0" err="1" smtClean="0"/>
              <a:t>abcdabc','cd</a:t>
            </a:r>
            <a:r>
              <a:rPr lang="en-US" b="1" dirty="0" smtClean="0"/>
              <a:t>')</a:t>
            </a:r>
            <a:endParaRPr lang="en-US" dirty="0" smtClean="0"/>
          </a:p>
          <a:p>
            <a:pPr>
              <a:buNone/>
            </a:pPr>
            <a:r>
              <a:rPr lang="en-US" b="1" dirty="0" smtClean="0"/>
              <a:t>from dual</a:t>
            </a:r>
            <a:endParaRPr lang="en-US" dirty="0" smtClean="0"/>
          </a:p>
          <a:p>
            <a:r>
              <a:rPr lang="en-US" b="1" dirty="0" smtClean="0"/>
              <a:t>Select </a:t>
            </a:r>
            <a:r>
              <a:rPr lang="en-US" b="1" dirty="0" err="1" smtClean="0"/>
              <a:t>instr</a:t>
            </a:r>
            <a:r>
              <a:rPr lang="en-US" b="1" dirty="0" smtClean="0"/>
              <a:t>('</a:t>
            </a:r>
            <a:r>
              <a:rPr lang="en-US" b="1" dirty="0" err="1" smtClean="0"/>
              <a:t>abcd','ef</a:t>
            </a:r>
            <a:r>
              <a:rPr lang="en-US" b="1" dirty="0" smtClean="0"/>
              <a:t>')</a:t>
            </a:r>
            <a:endParaRPr lang="en-US" dirty="0" smtClean="0"/>
          </a:p>
          <a:p>
            <a:pPr>
              <a:buNone/>
            </a:pPr>
            <a:r>
              <a:rPr lang="en-US" b="1" dirty="0" smtClean="0"/>
              <a:t>from dual</a:t>
            </a:r>
            <a:endParaRPr lang="en-US" dirty="0" smtClean="0"/>
          </a:p>
          <a:p>
            <a:r>
              <a:rPr lang="en-US" b="1" dirty="0" smtClean="0"/>
              <a:t>select </a:t>
            </a:r>
            <a:r>
              <a:rPr lang="en-US" b="1" dirty="0" err="1" smtClean="0"/>
              <a:t>instr</a:t>
            </a:r>
            <a:r>
              <a:rPr lang="en-US" b="1" dirty="0" smtClean="0"/>
              <a:t>('</a:t>
            </a:r>
            <a:r>
              <a:rPr lang="en-US" b="1" dirty="0" err="1" smtClean="0"/>
              <a:t>abcd','bce</a:t>
            </a:r>
            <a:r>
              <a:rPr lang="en-US" b="1" dirty="0" smtClean="0"/>
              <a:t>')</a:t>
            </a:r>
            <a:endParaRPr lang="en-US" dirty="0" smtClean="0"/>
          </a:p>
          <a:p>
            <a:pPr>
              <a:buNone/>
            </a:pPr>
            <a:r>
              <a:rPr lang="en-US" b="1" dirty="0" smtClean="0"/>
              <a:t>from dual</a:t>
            </a:r>
            <a:endParaRPr lang="en-US" dirty="0" smtClean="0"/>
          </a:p>
          <a:p>
            <a:r>
              <a:rPr lang="en-US" b="1" dirty="0" smtClean="0"/>
              <a:t>Select </a:t>
            </a:r>
            <a:r>
              <a:rPr lang="en-US" b="1" dirty="0" err="1" smtClean="0"/>
              <a:t>instr</a:t>
            </a:r>
            <a:r>
              <a:rPr lang="en-US" b="1" dirty="0" smtClean="0"/>
              <a:t>('aba</a:t>
            </a:r>
            <a:r>
              <a:rPr lang="en-US" b="1" u="sng" dirty="0" smtClean="0"/>
              <a:t>bab</a:t>
            </a:r>
            <a:r>
              <a:rPr lang="en-US" b="1" u="dbl" dirty="0" smtClean="0"/>
              <a:t>ab</a:t>
            </a:r>
            <a:r>
              <a:rPr lang="en-US" b="1" u="sng" dirty="0" smtClean="0"/>
              <a:t>ababab</a:t>
            </a:r>
            <a:r>
              <a:rPr lang="en-US" b="1" dirty="0" smtClean="0"/>
              <a:t>','ab',4,2)</a:t>
            </a:r>
            <a:endParaRPr lang="en-US" dirty="0" smtClean="0"/>
          </a:p>
          <a:p>
            <a:pPr>
              <a:buNone/>
            </a:pPr>
            <a:r>
              <a:rPr lang="en-US" b="1" dirty="0" smtClean="0"/>
              <a:t>from dual</a:t>
            </a:r>
          </a:p>
          <a:p>
            <a:r>
              <a:rPr lang="en-US" b="1" dirty="0" err="1" smtClean="0"/>
              <a:t>instr</a:t>
            </a:r>
            <a:r>
              <a:rPr lang="en-US" b="1" dirty="0" smtClean="0"/>
              <a:t>('corporate </a:t>
            </a:r>
            <a:r>
              <a:rPr lang="en-US" b="1" dirty="0" err="1" smtClean="0"/>
              <a:t>flo</a:t>
            </a:r>
            <a:r>
              <a:rPr lang="en-US" b="1" u="sng" dirty="0" err="1" smtClean="0"/>
              <a:t>or</a:t>
            </a:r>
            <a:r>
              <a:rPr lang="en-US" b="1" dirty="0" err="1" smtClean="0"/>
              <a:t>','or</a:t>
            </a:r>
            <a:r>
              <a:rPr lang="en-US" b="1" dirty="0" smtClean="0"/>
              <a:t>', 3, 2) =&gt; 14</a:t>
            </a:r>
          </a:p>
          <a:p>
            <a:r>
              <a:rPr lang="en-US" b="1" dirty="0" err="1" smtClean="0"/>
              <a:t>instr</a:t>
            </a:r>
            <a:r>
              <a:rPr lang="en-US" b="1" dirty="0" smtClean="0"/>
              <a:t>('c</a:t>
            </a:r>
            <a:r>
              <a:rPr lang="en-US" b="1" u="sng" dirty="0" smtClean="0"/>
              <a:t>or</a:t>
            </a:r>
            <a:r>
              <a:rPr lang="en-US" b="1" dirty="0" smtClean="0"/>
              <a:t>porate </a:t>
            </a:r>
            <a:r>
              <a:rPr lang="en-US" b="1" dirty="0" err="1" smtClean="0"/>
              <a:t>floor','or</a:t>
            </a:r>
            <a:r>
              <a:rPr lang="en-US" b="1" dirty="0" smtClean="0"/>
              <a:t>', -3, 2) =&gt; 2</a:t>
            </a:r>
          </a:p>
          <a:p>
            <a:endParaRPr lang="en-US"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en-US"/>
          </a:p>
        </p:txBody>
      </p:sp>
      <p:sp>
        <p:nvSpPr>
          <p:cNvPr id="3" name="Substituent conținut 2"/>
          <p:cNvSpPr>
            <a:spLocks noGrp="1"/>
          </p:cNvSpPr>
          <p:nvPr>
            <p:ph idx="1"/>
          </p:nvPr>
        </p:nvSpPr>
        <p:spPr>
          <a:xfrm>
            <a:off x="1000100" y="1447800"/>
            <a:ext cx="7933588" cy="4800600"/>
          </a:xfrm>
        </p:spPr>
        <p:txBody>
          <a:bodyPr>
            <a:normAutofit fontScale="62500" lnSpcReduction="20000"/>
          </a:bodyPr>
          <a:lstStyle/>
          <a:p>
            <a:r>
              <a:rPr lang="ro-RO" b="1" dirty="0" smtClean="0"/>
              <a:t>LENGTH(sir)</a:t>
            </a:r>
            <a:r>
              <a:rPr lang="ro-RO" dirty="0" smtClean="0"/>
              <a:t> – returnează numărul de caractere din şirul </a:t>
            </a:r>
            <a:r>
              <a:rPr lang="ro-RO" b="1" dirty="0" smtClean="0"/>
              <a:t>sir</a:t>
            </a:r>
            <a:r>
              <a:rPr lang="ro-RO" dirty="0" smtClean="0"/>
              <a:t>.</a:t>
            </a:r>
            <a:endParaRPr lang="en-US" dirty="0" smtClean="0"/>
          </a:p>
          <a:p>
            <a:r>
              <a:rPr lang="vi-VN" b="1" dirty="0" smtClean="0"/>
              <a:t>LPAD(sir1,nr,sir2)</a:t>
            </a:r>
            <a:r>
              <a:rPr lang="vi-VN" dirty="0" smtClean="0"/>
              <a:t> – completează şirul </a:t>
            </a:r>
            <a:r>
              <a:rPr lang="vi-VN" b="1" dirty="0" smtClean="0"/>
              <a:t>sir1</a:t>
            </a:r>
            <a:r>
              <a:rPr lang="vi-VN" dirty="0" smtClean="0"/>
              <a:t> la stânga cu caracterele din şirul </a:t>
            </a:r>
            <a:r>
              <a:rPr lang="vi-VN" b="1" dirty="0" smtClean="0"/>
              <a:t>sir2</a:t>
            </a:r>
            <a:r>
              <a:rPr lang="vi-VN" dirty="0" smtClean="0"/>
              <a:t> până ce şirul obţinut va avea lungimea </a:t>
            </a:r>
            <a:r>
              <a:rPr lang="vi-VN" b="1" dirty="0" smtClean="0"/>
              <a:t>nr</a:t>
            </a:r>
            <a:r>
              <a:rPr lang="vi-VN" dirty="0" smtClean="0"/>
              <a:t>.</a:t>
            </a:r>
          </a:p>
          <a:p>
            <a:pPr>
              <a:buNone/>
            </a:pPr>
            <a:r>
              <a:rPr lang="en-US" dirty="0" smtClean="0"/>
              <a:t>!!! </a:t>
            </a:r>
            <a:r>
              <a:rPr lang="vi-VN" dirty="0" smtClean="0"/>
              <a:t>Dacă lungimea şirului </a:t>
            </a:r>
            <a:r>
              <a:rPr lang="vi-VN" b="1" dirty="0" smtClean="0"/>
              <a:t>sir1</a:t>
            </a:r>
            <a:r>
              <a:rPr lang="vi-VN" dirty="0" smtClean="0"/>
              <a:t> este mai mare decât </a:t>
            </a:r>
            <a:r>
              <a:rPr lang="vi-VN" b="1" dirty="0" smtClean="0"/>
              <a:t>nr</a:t>
            </a:r>
            <a:r>
              <a:rPr lang="vi-VN" dirty="0" smtClean="0"/>
              <a:t>, atunci funcţia va realiza trunchierea şirului </a:t>
            </a:r>
            <a:r>
              <a:rPr lang="vi-VN" b="1" dirty="0" smtClean="0"/>
              <a:t>sir1</a:t>
            </a:r>
            <a:r>
              <a:rPr lang="vi-VN" dirty="0" smtClean="0"/>
              <a:t>, ştergându-se caracterele de la sfârşitul şirului.</a:t>
            </a:r>
            <a:endParaRPr lang="en-US" dirty="0" smtClean="0"/>
          </a:p>
          <a:p>
            <a:r>
              <a:rPr lang="ro-RO" b="1" dirty="0" smtClean="0"/>
              <a:t>select </a:t>
            </a:r>
            <a:r>
              <a:rPr lang="ro-RO" b="1" dirty="0" err="1" smtClean="0"/>
              <a:t>lpad</a:t>
            </a:r>
            <a:r>
              <a:rPr lang="ro-RO" b="1" dirty="0" smtClean="0"/>
              <a:t>('</a:t>
            </a:r>
            <a:r>
              <a:rPr lang="ro-RO" b="1" dirty="0" err="1" smtClean="0"/>
              <a:t>abcd</a:t>
            </a:r>
            <a:r>
              <a:rPr lang="ro-RO" b="1" dirty="0" smtClean="0"/>
              <a:t>',3,'*')</a:t>
            </a:r>
            <a:r>
              <a:rPr lang="en-US" b="1" dirty="0" smtClean="0"/>
              <a:t> </a:t>
            </a:r>
            <a:r>
              <a:rPr lang="ro-RO" b="1" dirty="0" err="1" smtClean="0"/>
              <a:t>from</a:t>
            </a:r>
            <a:r>
              <a:rPr lang="ro-RO" b="1" dirty="0" smtClean="0"/>
              <a:t> dual</a:t>
            </a:r>
            <a:endParaRPr lang="ro-RO" dirty="0" smtClean="0"/>
          </a:p>
          <a:p>
            <a:pPr>
              <a:buNone/>
            </a:pPr>
            <a:r>
              <a:rPr lang="ro-RO" b="1" dirty="0" smtClean="0">
                <a:solidFill>
                  <a:srgbClr val="FF0000"/>
                </a:solidFill>
              </a:rPr>
              <a:t>abc</a:t>
            </a:r>
            <a:endParaRPr lang="ro-RO" dirty="0" smtClean="0">
              <a:solidFill>
                <a:srgbClr val="FF0000"/>
              </a:solidFill>
            </a:endParaRPr>
          </a:p>
          <a:p>
            <a:r>
              <a:rPr lang="ro-RO" b="1" dirty="0" smtClean="0"/>
              <a:t>select </a:t>
            </a:r>
            <a:r>
              <a:rPr lang="ro-RO" b="1" dirty="0" err="1" smtClean="0"/>
              <a:t>lpad</a:t>
            </a:r>
            <a:r>
              <a:rPr lang="ro-RO" b="1" dirty="0" smtClean="0"/>
              <a:t>('</a:t>
            </a:r>
            <a:r>
              <a:rPr lang="ro-RO" b="1" dirty="0" err="1" smtClean="0"/>
              <a:t>abcd</a:t>
            </a:r>
            <a:r>
              <a:rPr lang="ro-RO" b="1" dirty="0" smtClean="0"/>
              <a:t>',10,'*.')</a:t>
            </a:r>
            <a:r>
              <a:rPr lang="en-US" b="1" dirty="0" smtClean="0"/>
              <a:t> </a:t>
            </a:r>
            <a:r>
              <a:rPr lang="ro-RO" b="1" dirty="0" err="1" smtClean="0"/>
              <a:t>from</a:t>
            </a:r>
            <a:r>
              <a:rPr lang="ro-RO" b="1" dirty="0" smtClean="0"/>
              <a:t> dual</a:t>
            </a:r>
            <a:endParaRPr lang="ro-RO" dirty="0" smtClean="0"/>
          </a:p>
          <a:p>
            <a:pPr>
              <a:buNone/>
            </a:pPr>
            <a:r>
              <a:rPr lang="ro-RO" b="1" dirty="0" smtClean="0">
                <a:solidFill>
                  <a:srgbClr val="FF0000"/>
                </a:solidFill>
              </a:rPr>
              <a:t>*.*.*.</a:t>
            </a:r>
            <a:r>
              <a:rPr lang="ro-RO" b="1" dirty="0" err="1" smtClean="0">
                <a:solidFill>
                  <a:srgbClr val="FF0000"/>
                </a:solidFill>
              </a:rPr>
              <a:t>abcd</a:t>
            </a:r>
            <a:endParaRPr lang="ro-RO" dirty="0" smtClean="0">
              <a:solidFill>
                <a:srgbClr val="FF0000"/>
              </a:solidFill>
            </a:endParaRPr>
          </a:p>
          <a:p>
            <a:r>
              <a:rPr lang="ro-RO" b="1" dirty="0" smtClean="0"/>
              <a:t>select </a:t>
            </a:r>
            <a:r>
              <a:rPr lang="ro-RO" b="1" dirty="0" err="1" smtClean="0"/>
              <a:t>lpad</a:t>
            </a:r>
            <a:r>
              <a:rPr lang="ro-RO" b="1" dirty="0" smtClean="0"/>
              <a:t>('abc',10,'*.‘)</a:t>
            </a:r>
            <a:r>
              <a:rPr lang="en-US" b="1" dirty="0" smtClean="0"/>
              <a:t> </a:t>
            </a:r>
            <a:r>
              <a:rPr lang="ro-RO" b="1" dirty="0" err="1" smtClean="0"/>
              <a:t>from</a:t>
            </a:r>
            <a:r>
              <a:rPr lang="ro-RO" b="1" dirty="0" smtClean="0"/>
              <a:t> dual</a:t>
            </a:r>
            <a:endParaRPr lang="ro-RO" dirty="0" smtClean="0"/>
          </a:p>
          <a:p>
            <a:pPr>
              <a:buNone/>
            </a:pPr>
            <a:r>
              <a:rPr lang="ro-RO" b="1" dirty="0" smtClean="0">
                <a:solidFill>
                  <a:srgbClr val="FF0000"/>
                </a:solidFill>
              </a:rPr>
              <a:t>*.*.*.*abc</a:t>
            </a:r>
            <a:endParaRPr lang="ro-RO" dirty="0" smtClean="0">
              <a:solidFill>
                <a:srgbClr val="FF0000"/>
              </a:solidFill>
            </a:endParaRPr>
          </a:p>
          <a:p>
            <a:r>
              <a:rPr lang="ro-RO" b="1" dirty="0" smtClean="0"/>
              <a:t>select </a:t>
            </a:r>
            <a:r>
              <a:rPr lang="ro-RO" b="1" dirty="0" err="1" smtClean="0"/>
              <a:t>lpad</a:t>
            </a:r>
            <a:r>
              <a:rPr lang="ro-RO" b="1" dirty="0" smtClean="0"/>
              <a:t>('abc',5,'</a:t>
            </a:r>
            <a:r>
              <a:rPr lang="ro-RO" b="1" dirty="0" err="1" smtClean="0"/>
              <a:t>xyzw</a:t>
            </a:r>
            <a:r>
              <a:rPr lang="ro-RO" b="1" dirty="0" smtClean="0"/>
              <a:t>')</a:t>
            </a:r>
            <a:r>
              <a:rPr lang="en-US" b="1" dirty="0" smtClean="0"/>
              <a:t> </a:t>
            </a:r>
            <a:r>
              <a:rPr lang="ro-RO" b="1" dirty="0" err="1" smtClean="0"/>
              <a:t>from</a:t>
            </a:r>
            <a:r>
              <a:rPr lang="ro-RO" b="1" dirty="0" smtClean="0"/>
              <a:t> dual</a:t>
            </a:r>
            <a:endParaRPr lang="ro-RO" dirty="0" smtClean="0"/>
          </a:p>
          <a:p>
            <a:pPr>
              <a:buNone/>
            </a:pPr>
            <a:r>
              <a:rPr lang="ro-RO" b="1" dirty="0" err="1" smtClean="0">
                <a:solidFill>
                  <a:srgbClr val="FF0000"/>
                </a:solidFill>
              </a:rPr>
              <a:t>xyabc</a:t>
            </a:r>
            <a:endParaRPr lang="ro-RO" dirty="0" smtClean="0">
              <a:solidFill>
                <a:srgbClr val="FF0000"/>
              </a:solidFill>
            </a:endParaRPr>
          </a:p>
          <a:p>
            <a:pPr>
              <a:buNone/>
            </a:pPr>
            <a:endParaRPr lang="vi-VN"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țiu">
  <a:themeElements>
    <a:clrScheme name="Solstițiu">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țiu">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țiu">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245</TotalTime>
  <Words>497</Words>
  <Application>Microsoft Office PowerPoint</Application>
  <PresentationFormat>Expunere pe ecran (4:3)</PresentationFormat>
  <Paragraphs>117</Paragraphs>
  <Slides>12</Slides>
  <Notes>0</Notes>
  <HiddenSlides>0</HiddenSlides>
  <MMClips>0</MMClips>
  <ScaleCrop>false</ScaleCrop>
  <HeadingPairs>
    <vt:vector size="6" baseType="variant">
      <vt:variant>
        <vt:lpstr>Fonturi utilizate</vt:lpstr>
      </vt:variant>
      <vt:variant>
        <vt:i4>4</vt:i4>
      </vt:variant>
      <vt:variant>
        <vt:lpstr>Temă</vt:lpstr>
      </vt:variant>
      <vt:variant>
        <vt:i4>1</vt:i4>
      </vt:variant>
      <vt:variant>
        <vt:lpstr>Titluri diapozitive</vt:lpstr>
      </vt:variant>
      <vt:variant>
        <vt:i4>12</vt:i4>
      </vt:variant>
    </vt:vector>
  </HeadingPairs>
  <TitlesOfParts>
    <vt:vector size="17" baseType="lpstr">
      <vt:lpstr>Gill Sans MT</vt:lpstr>
      <vt:lpstr>Tahoma</vt:lpstr>
      <vt:lpstr>Verdana</vt:lpstr>
      <vt:lpstr>Wingdings 2</vt:lpstr>
      <vt:lpstr>Solstițiu</vt:lpstr>
      <vt:lpstr>Functii</vt:lpstr>
      <vt:lpstr>Tipuri de funcţii</vt:lpstr>
      <vt:lpstr>Tabela DUAL</vt:lpstr>
      <vt:lpstr>Funcţii asupra şirurilor de caractere</vt:lpstr>
      <vt:lpstr>Prezentare PowerPoint</vt:lpstr>
      <vt:lpstr>exemple</vt:lpstr>
      <vt:lpstr>INSTR(sir,subsir,poz,k</vt:lpstr>
      <vt:lpstr>Exemple</vt:lpstr>
      <vt:lpstr>Prezentare PowerPoint</vt:lpstr>
      <vt:lpstr>Prezentare PowerPoint</vt:lpstr>
      <vt:lpstr>exemple</vt:lpstr>
      <vt:lpstr>Prezentare PowerPoint</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Functii</dc:title>
  <dc:creator>User</dc:creator>
  <cp:lastModifiedBy>Iulia</cp:lastModifiedBy>
  <cp:revision>13</cp:revision>
  <dcterms:created xsi:type="dcterms:W3CDTF">2013-01-30T19:30:46Z</dcterms:created>
  <dcterms:modified xsi:type="dcterms:W3CDTF">2015-01-21T20:15:56Z</dcterms:modified>
</cp:coreProperties>
</file>